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3" r:id="rId5"/>
    <p:sldId id="286" r:id="rId6"/>
    <p:sldId id="288" r:id="rId7"/>
    <p:sldId id="287" r:id="rId8"/>
    <p:sldId id="261" r:id="rId9"/>
    <p:sldId id="260" r:id="rId10"/>
    <p:sldId id="267" r:id="rId11"/>
    <p:sldId id="268" r:id="rId12"/>
    <p:sldId id="259" r:id="rId13"/>
    <p:sldId id="275" r:id="rId14"/>
    <p:sldId id="278" r:id="rId15"/>
    <p:sldId id="258" r:id="rId16"/>
    <p:sldId id="269" r:id="rId17"/>
    <p:sldId id="274" r:id="rId18"/>
    <p:sldId id="276" r:id="rId19"/>
    <p:sldId id="277" r:id="rId20"/>
    <p:sldId id="273" r:id="rId21"/>
    <p:sldId id="272" r:id="rId22"/>
    <p:sldId id="280" r:id="rId23"/>
    <p:sldId id="279" r:id="rId24"/>
    <p:sldId id="281" r:id="rId25"/>
    <p:sldId id="270" r:id="rId26"/>
    <p:sldId id="271" r:id="rId27"/>
    <p:sldId id="285" r:id="rId28"/>
    <p:sldId id="283" r:id="rId29"/>
    <p:sldId id="282" r:id="rId30"/>
    <p:sldId id="284" r:id="rId31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6D4F6-9F93-41B0-B82E-8565FB9338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8C4A8F-6029-474B-87CE-93328A90B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B3B22-1439-4F47-A394-FBFA2FE9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2C13-04AE-4995-A7F5-B1F58076463F}" type="datetimeFigureOut">
              <a:rPr lang="en-AU" smtClean="0"/>
              <a:t>25/04/2022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CC98B-9ED6-456C-B0AC-5D604C66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34746-24E0-44B3-A4F0-E3AF005FB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5794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D0374-8156-4A25-B9AA-53E6FA34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990BB7-239E-4FFE-9546-055E1BE2F3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89A0F-D97B-4C68-A201-40964301D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2C13-04AE-4995-A7F5-B1F58076463F}" type="datetimeFigureOut">
              <a:rPr lang="en-AU" smtClean="0"/>
              <a:t>25/04/2022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ACAEC-8409-4962-947E-1180F9724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8533D-FE86-4A34-9384-5D681D9E2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474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99FDD7-CB99-4436-AA30-C5F7D818A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BC1D71-85ED-49F3-A5F7-781B042EB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21CBA-AAE2-4549-B30B-DC1AFABA9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2C13-04AE-4995-A7F5-B1F58076463F}" type="datetimeFigureOut">
              <a:rPr lang="en-AU" smtClean="0"/>
              <a:t>25/04/2022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BCCBA-BEE9-4640-999D-00FCE3D35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5ACA1-DFB4-40C1-944E-12250CD1C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947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0249F-11B5-4C4D-94E6-169F5BD1D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4902F-18F5-4BF8-ABC2-B6C8EE3AD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62C99-9E82-4138-A4D7-FE797A095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2C13-04AE-4995-A7F5-B1F58076463F}" type="datetimeFigureOut">
              <a:rPr lang="en-AU" smtClean="0"/>
              <a:t>25/04/2022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77C5A-507A-420E-B420-E23DC49BE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B91AA-1D06-4D33-A016-2ACE5F61E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00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865B8-65ED-4DF5-A0FF-5DFB5F3C4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C09F9-2D80-4376-BCFF-5E6CAF276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F5004-15B2-4368-B0DB-EDAE9BEEC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2C13-04AE-4995-A7F5-B1F58076463F}" type="datetimeFigureOut">
              <a:rPr lang="en-AU" smtClean="0"/>
              <a:t>25/04/2022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70B6F-4642-444B-BBA3-5955DFC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AA39E-7BA9-4C5D-A083-A3F5642F5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0112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0CCC1-3E87-49CD-A9A9-D59DE3887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4F3E-380D-426C-B4D3-16A9BE8C9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767A8-E3AD-44A2-935B-D61776E3D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98A55C-DC15-45F5-B67F-000B12FD8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2C13-04AE-4995-A7F5-B1F58076463F}" type="datetimeFigureOut">
              <a:rPr lang="en-AU" smtClean="0"/>
              <a:t>25/04/2022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641D3-8A62-4A43-B201-B6DE1790F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B4C14-D56D-4546-A424-BEDD3353A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1478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A36F5-02FF-4CDD-9558-F6464FAE9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B64CB-EDD4-4224-87E0-0FA53B061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01DB2-F6ED-4B2D-952B-DD04F3EEF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1A72F-6F93-4855-A029-74C672C43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417525-8187-4FCA-A46D-F40EE25BE9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14DF8F-F982-4434-896B-E60FB185F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2C13-04AE-4995-A7F5-B1F58076463F}" type="datetimeFigureOut">
              <a:rPr lang="en-AU" smtClean="0"/>
              <a:t>25/04/2022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259C08-15FD-4DED-B8B2-3BC2BDD67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C04E62-5C2A-4CC4-A64B-C133A34A8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8484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57166-3B9D-434F-A614-803F7543E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B1C1F4-E1DB-43DC-9DCB-2EF94C668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2C13-04AE-4995-A7F5-B1F58076463F}" type="datetimeFigureOut">
              <a:rPr lang="en-AU" smtClean="0"/>
              <a:t>25/04/2022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684875-DE52-45C1-B6D9-B8C425F6E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CFFC-E542-4084-A04E-585558E3A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320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B48D57-ECA9-4F00-9731-26A9F172E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2C13-04AE-4995-A7F5-B1F58076463F}" type="datetimeFigureOut">
              <a:rPr lang="en-AU" smtClean="0"/>
              <a:t>25/04/2022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8F2C86-02D2-4D08-BDD5-820B71189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CC8CB-EE84-44A0-81EB-62AB2D93B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7401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FC620-8B0B-4DC3-B207-1E54934D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C7346-06B2-439B-9E18-490E0685E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0BEF7-31E5-49EB-896E-DB3F1A6EB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1D2FC-254E-49D0-8305-4378EA362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2C13-04AE-4995-A7F5-B1F58076463F}" type="datetimeFigureOut">
              <a:rPr lang="en-AU" smtClean="0"/>
              <a:t>25/04/2022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63B11-C0F2-4D51-B96A-189356149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EA64F-0534-41A5-A86E-6288E3CA7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2678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8EBF9-225D-4AC9-A557-E2BD8765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F6F8F0-C753-418F-BEF8-7D6AB857E5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B29A3A-55FC-4467-B6F8-58E3F8DB63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DC8392-B3BB-4B9B-884D-67A9AAECA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2C13-04AE-4995-A7F5-B1F58076463F}" type="datetimeFigureOut">
              <a:rPr lang="en-AU" smtClean="0"/>
              <a:t>25/04/2022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24EF8-C497-4267-B506-62F771263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C46A3F-3280-4F5B-BC32-3B616905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907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175078-6A59-428D-AC80-455C62F40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44210-521C-4B28-AC7D-A13C4A159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87FC1-CAF9-42F6-87A8-02C690000A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52C13-04AE-4995-A7F5-B1F58076463F}" type="datetimeFigureOut">
              <a:rPr lang="en-AU" smtClean="0"/>
              <a:t>25/04/2022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3C1B5-8DE7-4491-97A4-40322237DF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CDDE6-1C87-4306-9A3E-F150A79A33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622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E79AB4-CA1C-4D92-ABAB-BC4DDE71FA7E}"/>
              </a:ext>
            </a:extLst>
          </p:cNvPr>
          <p:cNvSpPr txBox="1"/>
          <p:nvPr/>
        </p:nvSpPr>
        <p:spPr>
          <a:xfrm>
            <a:off x="1889760" y="290422"/>
            <a:ext cx="781304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Galvanic cells and SRP table</a:t>
            </a:r>
          </a:p>
          <a:p>
            <a:pPr algn="ctr"/>
            <a:r>
              <a:rPr lang="en-US" sz="3200" dirty="0"/>
              <a:t>Redox chemistry</a:t>
            </a:r>
            <a:endParaRPr lang="en-AU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404C4A-6397-4F0F-BD08-F4136157492C}"/>
              </a:ext>
            </a:extLst>
          </p:cNvPr>
          <p:cNvSpPr txBox="1"/>
          <p:nvPr/>
        </p:nvSpPr>
        <p:spPr>
          <a:xfrm>
            <a:off x="436880" y="6044358"/>
            <a:ext cx="509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ATAR Chemistry Unit 3 2022</a:t>
            </a:r>
            <a:endParaRPr lang="en-AU" sz="2800" dirty="0"/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F440703A-6250-4A63-BFAD-56EB4ED76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9" y="2207780"/>
            <a:ext cx="3810000" cy="3333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7BA303-C789-4450-969E-6EBCCCD83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911" y="1998230"/>
            <a:ext cx="66675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53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Galvanic cells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485962-364D-48EF-BC28-DA9BB1CD1973}"/>
              </a:ext>
            </a:extLst>
          </p:cNvPr>
          <p:cNvSpPr txBox="1"/>
          <p:nvPr/>
        </p:nvSpPr>
        <p:spPr>
          <a:xfrm>
            <a:off x="262512" y="1654672"/>
            <a:ext cx="1149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O</a:t>
            </a:r>
            <a:r>
              <a:rPr lang="en-US" sz="4000" dirty="0"/>
              <a:t>xidation at the </a:t>
            </a:r>
            <a:r>
              <a:rPr lang="en-US" sz="4000" dirty="0">
                <a:solidFill>
                  <a:srgbClr val="FF0000"/>
                </a:solidFill>
              </a:rPr>
              <a:t>a</a:t>
            </a:r>
            <a:r>
              <a:rPr lang="en-US" sz="4000" dirty="0"/>
              <a:t>node</a:t>
            </a:r>
          </a:p>
          <a:p>
            <a:r>
              <a:rPr lang="en-US" sz="4000" dirty="0">
                <a:solidFill>
                  <a:srgbClr val="0070C0"/>
                </a:solidFill>
              </a:rPr>
              <a:t>R</a:t>
            </a:r>
            <a:r>
              <a:rPr lang="en-US" sz="4000" dirty="0"/>
              <a:t>eduction at the </a:t>
            </a:r>
            <a:r>
              <a:rPr lang="en-US" sz="4000" dirty="0">
                <a:solidFill>
                  <a:srgbClr val="0070C0"/>
                </a:solidFill>
              </a:rPr>
              <a:t>c</a:t>
            </a:r>
            <a:r>
              <a:rPr lang="en-US" sz="4000" dirty="0"/>
              <a:t>athode</a:t>
            </a:r>
            <a:endParaRPr lang="en-AU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EAF342-32C2-4437-80E9-24724A5ED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072" y="1522572"/>
            <a:ext cx="5839792" cy="50639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21ADB8-6514-442F-87AD-EBEEEAD1A4D9}"/>
              </a:ext>
            </a:extLst>
          </p:cNvPr>
          <p:cNvSpPr txBox="1"/>
          <p:nvPr/>
        </p:nvSpPr>
        <p:spPr>
          <a:xfrm>
            <a:off x="375920" y="3281680"/>
            <a:ext cx="536448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749454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Galvanic cells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5A6BC7-7C57-4FC5-B0A5-CB3E5F4A3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32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69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284CA7F-B696-4085-84C6-CD668817E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50278" cy="3400925"/>
          </a:xfrm>
          <a:custGeom>
            <a:avLst/>
            <a:gdLst>
              <a:gd name="connsiteX0" fmla="*/ 0 w 6050278"/>
              <a:gd name="connsiteY0" fmla="*/ 0 h 3400925"/>
              <a:gd name="connsiteX1" fmla="*/ 6050278 w 6050278"/>
              <a:gd name="connsiteY1" fmla="*/ 0 h 3400925"/>
              <a:gd name="connsiteX2" fmla="*/ 6050278 w 6050278"/>
              <a:gd name="connsiteY2" fmla="*/ 1827306 h 3400925"/>
              <a:gd name="connsiteX3" fmla="*/ 3892296 w 6050278"/>
              <a:gd name="connsiteY3" fmla="*/ 1827306 h 3400925"/>
              <a:gd name="connsiteX4" fmla="*/ 3892296 w 6050278"/>
              <a:gd name="connsiteY4" fmla="*/ 3400925 h 3400925"/>
              <a:gd name="connsiteX5" fmla="*/ 0 w 6050278"/>
              <a:gd name="connsiteY5" fmla="*/ 3400925 h 340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1827306"/>
                </a:lnTo>
                <a:lnTo>
                  <a:pt x="3892296" y="1827306"/>
                </a:lnTo>
                <a:lnTo>
                  <a:pt x="3892296" y="3400925"/>
                </a:lnTo>
                <a:lnTo>
                  <a:pt x="0" y="34009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2F9238-76B4-47B2-AE99-E6BB66DA3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63" y="136239"/>
            <a:ext cx="3610917" cy="3123443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58A10F4-B847-4777-BC82-782F6FB36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1722" y="1"/>
            <a:ext cx="6050278" cy="3400925"/>
          </a:xfrm>
          <a:custGeom>
            <a:avLst/>
            <a:gdLst>
              <a:gd name="connsiteX0" fmla="*/ 0 w 6050278"/>
              <a:gd name="connsiteY0" fmla="*/ 0 h 3400925"/>
              <a:gd name="connsiteX1" fmla="*/ 6050278 w 6050278"/>
              <a:gd name="connsiteY1" fmla="*/ 0 h 3400925"/>
              <a:gd name="connsiteX2" fmla="*/ 6050278 w 6050278"/>
              <a:gd name="connsiteY2" fmla="*/ 3400925 h 3400925"/>
              <a:gd name="connsiteX3" fmla="*/ 2157982 w 6050278"/>
              <a:gd name="connsiteY3" fmla="*/ 3400925 h 3400925"/>
              <a:gd name="connsiteX4" fmla="*/ 2157982 w 6050278"/>
              <a:gd name="connsiteY4" fmla="*/ 1827306 h 3400925"/>
              <a:gd name="connsiteX5" fmla="*/ 0 w 6050278"/>
              <a:gd name="connsiteY5" fmla="*/ 1827306 h 340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3400925"/>
                </a:lnTo>
                <a:lnTo>
                  <a:pt x="2157982" y="3400925"/>
                </a:lnTo>
                <a:lnTo>
                  <a:pt x="2157982" y="1827306"/>
                </a:lnTo>
                <a:lnTo>
                  <a:pt x="0" y="182730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3B597-C9A1-46EF-AB6B-71DF0B1ED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89159"/>
            <a:ext cx="6050278" cy="3368841"/>
          </a:xfrm>
          <a:custGeom>
            <a:avLst/>
            <a:gdLst>
              <a:gd name="connsiteX0" fmla="*/ 0 w 6050278"/>
              <a:gd name="connsiteY0" fmla="*/ 0 h 3368841"/>
              <a:gd name="connsiteX1" fmla="*/ 3892296 w 6050278"/>
              <a:gd name="connsiteY1" fmla="*/ 0 h 3368841"/>
              <a:gd name="connsiteX2" fmla="*/ 3892296 w 6050278"/>
              <a:gd name="connsiteY2" fmla="*/ 1541535 h 3368841"/>
              <a:gd name="connsiteX3" fmla="*/ 6050278 w 6050278"/>
              <a:gd name="connsiteY3" fmla="*/ 1541535 h 3368841"/>
              <a:gd name="connsiteX4" fmla="*/ 6050278 w 6050278"/>
              <a:gd name="connsiteY4" fmla="*/ 3368841 h 3368841"/>
              <a:gd name="connsiteX5" fmla="*/ 0 w 6050278"/>
              <a:gd name="connsiteY5" fmla="*/ 3368841 h 336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368841">
                <a:moveTo>
                  <a:pt x="0" y="0"/>
                </a:moveTo>
                <a:lnTo>
                  <a:pt x="3892296" y="0"/>
                </a:lnTo>
                <a:lnTo>
                  <a:pt x="3892296" y="1541535"/>
                </a:lnTo>
                <a:lnTo>
                  <a:pt x="6050278" y="1541535"/>
                </a:lnTo>
                <a:lnTo>
                  <a:pt x="6050278" y="3368841"/>
                </a:lnTo>
                <a:lnTo>
                  <a:pt x="0" y="336884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52A69E-E1EC-4AD9-809D-E87DFE524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63" y="3628821"/>
            <a:ext cx="3610918" cy="2915817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0B38421-369F-445C-9543-5BC17BC09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1722" y="3489159"/>
            <a:ext cx="6050278" cy="3368841"/>
          </a:xfrm>
          <a:custGeom>
            <a:avLst/>
            <a:gdLst>
              <a:gd name="connsiteX0" fmla="*/ 2157982 w 6050278"/>
              <a:gd name="connsiteY0" fmla="*/ 0 h 3368841"/>
              <a:gd name="connsiteX1" fmla="*/ 6050278 w 6050278"/>
              <a:gd name="connsiteY1" fmla="*/ 0 h 3368841"/>
              <a:gd name="connsiteX2" fmla="*/ 6050278 w 6050278"/>
              <a:gd name="connsiteY2" fmla="*/ 3368841 h 3368841"/>
              <a:gd name="connsiteX3" fmla="*/ 0 w 6050278"/>
              <a:gd name="connsiteY3" fmla="*/ 3368841 h 3368841"/>
              <a:gd name="connsiteX4" fmla="*/ 0 w 6050278"/>
              <a:gd name="connsiteY4" fmla="*/ 1541535 h 3368841"/>
              <a:gd name="connsiteX5" fmla="*/ 2157982 w 6050278"/>
              <a:gd name="connsiteY5" fmla="*/ 1541535 h 336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368841">
                <a:moveTo>
                  <a:pt x="2157982" y="0"/>
                </a:moveTo>
                <a:lnTo>
                  <a:pt x="6050278" y="0"/>
                </a:lnTo>
                <a:lnTo>
                  <a:pt x="6050278" y="3368841"/>
                </a:lnTo>
                <a:lnTo>
                  <a:pt x="0" y="3368841"/>
                </a:lnTo>
                <a:lnTo>
                  <a:pt x="0" y="1541535"/>
                </a:lnTo>
                <a:lnTo>
                  <a:pt x="2157982" y="154153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AA9CE81-CAF0-41E3-8E73-CAFA13A0B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3736" y="1918638"/>
            <a:ext cx="4224528" cy="3020725"/>
          </a:xfrm>
          <a:custGeom>
            <a:avLst/>
            <a:gdLst>
              <a:gd name="connsiteX0" fmla="*/ 0 w 4224528"/>
              <a:gd name="connsiteY0" fmla="*/ 0 h 3020725"/>
              <a:gd name="connsiteX1" fmla="*/ 4224528 w 4224528"/>
              <a:gd name="connsiteY1" fmla="*/ 0 h 3020725"/>
              <a:gd name="connsiteX2" fmla="*/ 4224528 w 4224528"/>
              <a:gd name="connsiteY2" fmla="*/ 3020725 h 3020725"/>
              <a:gd name="connsiteX3" fmla="*/ 0 w 4224528"/>
              <a:gd name="connsiteY3" fmla="*/ 3020725 h 30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4528" h="3020725">
                <a:moveTo>
                  <a:pt x="0" y="0"/>
                </a:moveTo>
                <a:lnTo>
                  <a:pt x="4224528" y="0"/>
                </a:lnTo>
                <a:lnTo>
                  <a:pt x="4224528" y="3020725"/>
                </a:lnTo>
                <a:lnTo>
                  <a:pt x="0" y="30207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A8A663-C71A-4AB7-BD14-D9AC0229BB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53" t="4645" r="629" b="1926"/>
          <a:stretch/>
        </p:blipFill>
        <p:spPr>
          <a:xfrm>
            <a:off x="4051668" y="2065731"/>
            <a:ext cx="4098976" cy="27586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7481FF-1A20-4A07-8E64-B393433F2A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8820" y="189854"/>
            <a:ext cx="3588519" cy="3032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9A9B8E-E5C4-4D3A-9D36-080349F1A0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8820" y="3661546"/>
            <a:ext cx="3611530" cy="3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68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52CBCA-0B03-421A-B8C6-EDA61478A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0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55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Cell notation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21ADB8-6514-442F-87AD-EBEEEAD1A4D9}"/>
              </a:ext>
            </a:extLst>
          </p:cNvPr>
          <p:cNvSpPr txBox="1"/>
          <p:nvPr/>
        </p:nvSpPr>
        <p:spPr>
          <a:xfrm>
            <a:off x="375920" y="3281680"/>
            <a:ext cx="536448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endParaRPr lang="en-AU" sz="2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76423BC-0AC6-436B-AA2A-2512B20696E0}"/>
              </a:ext>
            </a:extLst>
          </p:cNvPr>
          <p:cNvGrpSpPr/>
          <p:nvPr/>
        </p:nvGrpSpPr>
        <p:grpSpPr>
          <a:xfrm>
            <a:off x="1117378" y="1909445"/>
            <a:ext cx="9812793" cy="3416320"/>
            <a:chOff x="1249458" y="1387158"/>
            <a:chExt cx="9812793" cy="341632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EF82F47-9607-4C2A-A841-120C3D7AA81D}"/>
                </a:ext>
              </a:extLst>
            </p:cNvPr>
            <p:cNvSpPr/>
            <p:nvPr/>
          </p:nvSpPr>
          <p:spPr>
            <a:xfrm>
              <a:off x="1249458" y="1387158"/>
              <a:ext cx="9812793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0" lvl="0" indent="-342900" defTabSz="457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 galvanic/electrochemical cell may be represented by the following </a:t>
              </a:r>
            </a:p>
            <a:p>
              <a:pPr marL="0" marR="0" lvl="0" indent="0" defTabSz="457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	          </a:t>
              </a:r>
              <a:r>
                <a:rPr kumimoji="0" lang="en-US" altLang="en-US" sz="2400" b="0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ANODE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			                  </a:t>
              </a:r>
              <a:r>
                <a:rPr kumimoji="0" lang="en-US" altLang="en-US" sz="2400" b="0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CATHODE</a:t>
              </a:r>
            </a:p>
            <a:p>
              <a:pPr marL="0" marR="0" lvl="0" indent="0" defTabSz="457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	             Zn(s)  Zn</a:t>
              </a:r>
              <a:r>
                <a:rPr kumimoji="0" lang="en-US" altLang="en-US" sz="24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2+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(1M)    Cu</a:t>
              </a:r>
              <a:r>
                <a:rPr kumimoji="0" lang="en-US" altLang="en-US" sz="24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(1M)  Cu(s)</a:t>
              </a:r>
            </a:p>
            <a:p>
              <a:pPr marL="342900" marR="0" lvl="0" indent="-342900" defTabSz="457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marR="0" lvl="0" indent="-342900" defTabSz="457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The single lines represent phase boundaries (e.g. solid anode to 1M liquid) and the double lines represent the salt bridge.</a:t>
              </a:r>
            </a:p>
          </p:txBody>
        </p:sp>
        <p:sp>
          <p:nvSpPr>
            <p:cNvPr id="13" name="Line 4">
              <a:extLst>
                <a:ext uri="{FF2B5EF4-FFF2-40B4-BE49-F238E27FC236}">
                  <a16:creationId xmlns:a16="http://schemas.microsoft.com/office/drawing/2014/main" id="{BA2AF124-733D-47E1-B316-57AF531E5A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7481" y="2638118"/>
              <a:ext cx="0" cy="4572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Line 5">
              <a:extLst>
                <a:ext uri="{FF2B5EF4-FFF2-40B4-BE49-F238E27FC236}">
                  <a16:creationId xmlns:a16="http://schemas.microsoft.com/office/drawing/2014/main" id="{23485760-BD50-4477-A51F-4D9866471D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0521" y="2638118"/>
              <a:ext cx="0" cy="5334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Line 6">
              <a:extLst>
                <a:ext uri="{FF2B5EF4-FFF2-40B4-BE49-F238E27FC236}">
                  <a16:creationId xmlns:a16="http://schemas.microsoft.com/office/drawing/2014/main" id="{A8667225-C62E-463C-A663-AC600EAD35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8481" y="2638118"/>
              <a:ext cx="0" cy="5334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Line 7">
              <a:extLst>
                <a:ext uri="{FF2B5EF4-FFF2-40B4-BE49-F238E27FC236}">
                  <a16:creationId xmlns:a16="http://schemas.microsoft.com/office/drawing/2014/main" id="{EEE13E44-95B7-42FB-967B-7D55D76E46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441" y="2638118"/>
              <a:ext cx="0" cy="5334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2153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Galvanic cells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pic>
        <p:nvPicPr>
          <p:cNvPr id="9" name="Picture 4" descr="C:\Chang Powerpoint\Figures\CNG7CH19\CHA56012.JPE">
            <a:extLst>
              <a:ext uri="{FF2B5EF4-FFF2-40B4-BE49-F238E27FC236}">
                <a16:creationId xmlns:a16="http://schemas.microsoft.com/office/drawing/2014/main" id="{5E996DF9-3025-4AF8-B0A6-5A491487B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493" y="1715622"/>
            <a:ext cx="5145777" cy="263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D4FB5996-489D-42A0-807C-5FA1F790D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" y="1605300"/>
            <a:ext cx="6395719" cy="475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dirty="0"/>
              <a:t>The difference in electrical potential between the anode and cathode is called the Electromotive force (EMF) or the cell potential (</a:t>
            </a:r>
            <a:r>
              <a:rPr lang="en-US" altLang="en-US" sz="2800" dirty="0" err="1"/>
              <a:t>ε</a:t>
            </a:r>
            <a:r>
              <a:rPr lang="en-US" altLang="en-US" sz="2800" baseline="-25000" dirty="0" err="1"/>
              <a:t>cell</a:t>
            </a:r>
            <a:r>
              <a:rPr lang="en-US" altLang="en-US" sz="2800" dirty="0"/>
              <a:t>).  It is measured on a voltmeter (in Volts).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dirty="0"/>
              <a:t>For the </a:t>
            </a:r>
            <a:r>
              <a:rPr lang="en-US" altLang="en-US" sz="2800" dirty="0" err="1"/>
              <a:t>Daniell</a:t>
            </a:r>
            <a:r>
              <a:rPr lang="en-US" altLang="en-US" sz="2800" dirty="0"/>
              <a:t> cell the voltage at standard conditions is 1.10 V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D9D701-4E33-4597-9CF9-DDC89D1AA7AC}"/>
              </a:ext>
            </a:extLst>
          </p:cNvPr>
          <p:cNvGrpSpPr>
            <a:grpSpLocks/>
          </p:cNvGrpSpPr>
          <p:nvPr/>
        </p:nvGrpSpPr>
        <p:grpSpPr bwMode="auto">
          <a:xfrm>
            <a:off x="6689725" y="4482963"/>
            <a:ext cx="5502275" cy="457200"/>
            <a:chOff x="1102" y="3552"/>
            <a:chExt cx="3466" cy="288"/>
          </a:xfrm>
        </p:grpSpPr>
        <p:sp>
          <p:nvSpPr>
            <p:cNvPr id="12" name="Text Box 8">
              <a:extLst>
                <a:ext uri="{FF2B5EF4-FFF2-40B4-BE49-F238E27FC236}">
                  <a16:creationId xmlns:a16="http://schemas.microsoft.com/office/drawing/2014/main" id="{CCB0DCBC-A3BB-4D8B-A42D-920A440058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2" y="3552"/>
              <a:ext cx="34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dirty="0"/>
                <a:t>Zn </a:t>
              </a:r>
              <a:r>
                <a:rPr lang="en-US" altLang="en-US" sz="2000" dirty="0"/>
                <a:t>(</a:t>
              </a:r>
              <a:r>
                <a:rPr lang="en-US" altLang="en-US" sz="2000" i="1" dirty="0"/>
                <a:t>s</a:t>
              </a:r>
              <a:r>
                <a:rPr lang="en-US" altLang="en-US" sz="2000" dirty="0"/>
                <a:t>)</a:t>
              </a:r>
              <a:r>
                <a:rPr lang="en-US" altLang="en-US" dirty="0"/>
                <a:t> + Cu</a:t>
              </a:r>
              <a:r>
                <a:rPr lang="en-US" altLang="en-US" baseline="30000" dirty="0"/>
                <a:t>2+</a:t>
              </a:r>
              <a:r>
                <a:rPr lang="en-US" altLang="en-US" dirty="0"/>
                <a:t> </a:t>
              </a:r>
              <a:r>
                <a:rPr lang="en-US" altLang="en-US" sz="2000" dirty="0"/>
                <a:t>(</a:t>
              </a:r>
              <a:r>
                <a:rPr lang="en-US" altLang="en-US" sz="2000" i="1" dirty="0" err="1"/>
                <a:t>aq</a:t>
              </a:r>
              <a:r>
                <a:rPr lang="en-US" altLang="en-US" sz="2000" dirty="0"/>
                <a:t>)</a:t>
              </a:r>
              <a:r>
                <a:rPr lang="en-US" altLang="en-US" dirty="0"/>
                <a:t>          Cu </a:t>
              </a:r>
              <a:r>
                <a:rPr lang="en-US" altLang="en-US" sz="2000" dirty="0"/>
                <a:t>(</a:t>
              </a:r>
              <a:r>
                <a:rPr lang="en-US" altLang="en-US" sz="2000" i="1" dirty="0"/>
                <a:t>s</a:t>
              </a:r>
              <a:r>
                <a:rPr lang="en-US" altLang="en-US" sz="2000" dirty="0"/>
                <a:t>)</a:t>
              </a:r>
              <a:r>
                <a:rPr lang="en-US" altLang="en-US" dirty="0"/>
                <a:t> + Zn</a:t>
              </a:r>
              <a:r>
                <a:rPr lang="en-US" altLang="en-US" baseline="30000" dirty="0"/>
                <a:t>2+</a:t>
              </a:r>
              <a:r>
                <a:rPr lang="en-US" altLang="en-US" dirty="0"/>
                <a:t> </a:t>
              </a:r>
              <a:r>
                <a:rPr lang="en-US" altLang="en-US" sz="2000" dirty="0"/>
                <a:t>(</a:t>
              </a:r>
              <a:r>
                <a:rPr lang="en-US" altLang="en-US" sz="2000" i="1" dirty="0" err="1"/>
                <a:t>aq</a:t>
              </a:r>
              <a:r>
                <a:rPr lang="en-US" altLang="en-US" sz="2000" dirty="0"/>
                <a:t>)</a:t>
              </a:r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98A77999-5A55-4213-9169-98F136397D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8" y="3696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775081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Galvanic cells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AECF6C6-6E5F-46BA-A967-4F26F12B53FC}"/>
              </a:ext>
            </a:extLst>
          </p:cNvPr>
          <p:cNvSpPr txBox="1"/>
          <p:nvPr/>
        </p:nvSpPr>
        <p:spPr>
          <a:xfrm>
            <a:off x="254000" y="1473200"/>
            <a:ext cx="11684000" cy="584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AU" sz="2800" dirty="0"/>
              <a:t>It was very confusing for early scientists to know why the current flowed, which is why it was thought some “force” pushed the current and hence EMF.  The name has remained.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AU" sz="2800" dirty="0"/>
              <a:t>The EMF is an intensive property and is independent of the volume of solution and the size of the electrode.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AU" sz="2800" dirty="0"/>
              <a:t>Some reference point is needed to investigate electrochemical cells and so the “sea level” for measurements is the Standard Hydrogen Electrode (SHE)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AU" sz="2800" dirty="0"/>
              <a:t>The SHE is used to measure the potential of other electrodes/half cells.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799257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27874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47704" y="303116"/>
            <a:ext cx="708570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953628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Standard hydrogen electrode (SHE)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pic>
        <p:nvPicPr>
          <p:cNvPr id="9" name="Picture 59" descr="C:\Chang Powerpoint\Figures\CNG7CH19\CHA56013.JPE">
            <a:extLst>
              <a:ext uri="{FF2B5EF4-FFF2-40B4-BE49-F238E27FC236}">
                <a16:creationId xmlns:a16="http://schemas.microsoft.com/office/drawing/2014/main" id="{2C59A3F6-C153-46B4-8447-5F86BEE12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94" y="1675268"/>
            <a:ext cx="3962400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>
            <a:extLst>
              <a:ext uri="{FF2B5EF4-FFF2-40B4-BE49-F238E27FC236}">
                <a16:creationId xmlns:a16="http://schemas.microsoft.com/office/drawing/2014/main" id="{07612AC7-B69C-47A7-A8F9-CED23A526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244501"/>
            <a:ext cx="40624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E</a:t>
            </a:r>
            <a:r>
              <a:rPr kumimoji="0" lang="en-US" altLang="en-US" sz="2400" b="0" i="1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0</a:t>
            </a:r>
            <a:r>
              <a:rPr kumimoji="0" lang="en-US" altLang="en-US" sz="24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= 0.00 V (by definition)</a:t>
            </a:r>
            <a:endParaRPr kumimoji="0" lang="en-US" altLang="en-US" sz="24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5C6D2528-436F-4196-A094-A8A8C3DDE894}"/>
              </a:ext>
            </a:extLst>
          </p:cNvPr>
          <p:cNvGrpSpPr>
            <a:grpSpLocks/>
          </p:cNvGrpSpPr>
          <p:nvPr/>
        </p:nvGrpSpPr>
        <p:grpSpPr bwMode="auto">
          <a:xfrm>
            <a:off x="5770880" y="4545693"/>
            <a:ext cx="4525962" cy="457200"/>
            <a:chOff x="1757" y="3472"/>
            <a:chExt cx="2851" cy="288"/>
          </a:xfrm>
        </p:grpSpPr>
        <p:sp>
          <p:nvSpPr>
            <p:cNvPr id="12" name="Text Box 5">
              <a:extLst>
                <a:ext uri="{FF2B5EF4-FFF2-40B4-BE49-F238E27FC236}">
                  <a16:creationId xmlns:a16="http://schemas.microsoft.com/office/drawing/2014/main" id="{2EE27E9B-B109-4DF2-B2C6-10F61A859F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7" y="3472"/>
              <a:ext cx="28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F543F"/>
                  </a:solidFill>
                  <a:effectLst/>
                  <a:uLnTx/>
                  <a:uFillTx/>
                  <a:latin typeface="Arial" charset="0"/>
                </a:rPr>
                <a:t>2e</a:t>
              </a:r>
              <a:r>
                <a:rPr kumimoji="0" lang="en-US" altLang="en-US" sz="2400" b="0" i="0" u="none" strike="noStrike" kern="0" cap="none" spc="0" normalizeH="0" baseline="30000" noProof="0" dirty="0">
                  <a:ln>
                    <a:noFill/>
                  </a:ln>
                  <a:solidFill>
                    <a:srgbClr val="CF543F"/>
                  </a:solidFill>
                  <a:effectLst/>
                  <a:uLnTx/>
                  <a:uFillTx/>
                  <a:latin typeface="Arial" charset="0"/>
                </a:rPr>
                <a:t>-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F543F"/>
                  </a:solidFill>
                  <a:effectLst/>
                  <a:uLnTx/>
                  <a:uFillTx/>
                  <a:latin typeface="Arial" charset="0"/>
                </a:rPr>
                <a:t> + 2H</a:t>
              </a:r>
              <a:r>
                <a:rPr kumimoji="0" lang="en-US" altLang="en-US" sz="2400" b="0" i="0" u="none" strike="noStrike" kern="0" cap="none" spc="0" normalizeH="0" baseline="30000" noProof="0" dirty="0">
                  <a:ln>
                    <a:noFill/>
                  </a:ln>
                  <a:solidFill>
                    <a:srgbClr val="CF543F"/>
                  </a:solidFill>
                  <a:effectLst/>
                  <a:uLnTx/>
                  <a:uFillTx/>
                  <a:latin typeface="Arial" charset="0"/>
                </a:rPr>
                <a:t>+ 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F543F"/>
                  </a:solidFill>
                  <a:effectLst/>
                  <a:uLnTx/>
                  <a:uFillTx/>
                  <a:latin typeface="Arial" charset="0"/>
                </a:rPr>
                <a:t>(1 </a:t>
              </a:r>
              <a:r>
                <a:rPr kumimoji="0" lang="en-US" alt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CF543F"/>
                  </a:solidFill>
                  <a:effectLst/>
                  <a:uLnTx/>
                  <a:uFillTx/>
                  <a:latin typeface="Arial" charset="0"/>
                </a:rPr>
                <a:t>M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F543F"/>
                  </a:solidFill>
                  <a:effectLst/>
                  <a:uLnTx/>
                  <a:uFillTx/>
                  <a:latin typeface="Arial" charset="0"/>
                </a:rPr>
                <a:t>)         2H</a:t>
              </a:r>
              <a:r>
                <a:rPr kumimoji="0" lang="en-US" alt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rgbClr val="CF543F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F543F"/>
                  </a:solidFill>
                  <a:effectLst/>
                  <a:uLnTx/>
                  <a:uFillTx/>
                  <a:latin typeface="Arial" charset="0"/>
                </a:rPr>
                <a:t> (1 </a:t>
              </a:r>
              <a:r>
                <a:rPr kumimoji="0" lang="en-US" altLang="en-US" sz="2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CF543F"/>
                  </a:solidFill>
                  <a:effectLst/>
                  <a:uLnTx/>
                  <a:uFillTx/>
                  <a:latin typeface="Arial" charset="0"/>
                </a:rPr>
                <a:t>atm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F543F"/>
                  </a:solidFill>
                  <a:effectLst/>
                  <a:uLnTx/>
                  <a:uFillTx/>
                  <a:latin typeface="Arial" charset="0"/>
                </a:rPr>
                <a:t>)</a:t>
              </a:r>
            </a:p>
          </p:txBody>
        </p:sp>
        <p:sp>
          <p:nvSpPr>
            <p:cNvPr id="13" name="Line 6">
              <a:extLst>
                <a:ext uri="{FF2B5EF4-FFF2-40B4-BE49-F238E27FC236}">
                  <a16:creationId xmlns:a16="http://schemas.microsoft.com/office/drawing/2014/main" id="{8765F0D7-B977-42C6-AB70-E246586601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3616"/>
              <a:ext cx="432" cy="0"/>
            </a:xfrm>
            <a:prstGeom prst="line">
              <a:avLst/>
            </a:prstGeom>
            <a:noFill/>
            <a:ln w="28575">
              <a:solidFill>
                <a:srgbClr val="CF543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4" name="Text Box 60">
            <a:extLst>
              <a:ext uri="{FF2B5EF4-FFF2-40B4-BE49-F238E27FC236}">
                <a16:creationId xmlns:a16="http://schemas.microsoft.com/office/drawing/2014/main" id="{5464CF49-D1EC-42B5-A5A8-DEB306E51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2" y="5632296"/>
            <a:ext cx="2847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Reduction Reaction</a:t>
            </a:r>
          </a:p>
        </p:txBody>
      </p:sp>
      <p:sp>
        <p:nvSpPr>
          <p:cNvPr id="15" name="Text Box 62">
            <a:extLst>
              <a:ext uri="{FF2B5EF4-FFF2-40B4-BE49-F238E27FC236}">
                <a16:creationId xmlns:a16="http://schemas.microsoft.com/office/drawing/2014/main" id="{6CE411EA-916B-455E-A3B9-A47DF6207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0642" y="5998873"/>
            <a:ext cx="3733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NB: Any time you see 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cs typeface="Arial" charset="0"/>
              </a:rPr>
              <a:t>º,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 think “standard state conditions”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4E245A-BD4D-43AA-B3A2-4BB65EF69F3D}"/>
              </a:ext>
            </a:extLst>
          </p:cNvPr>
          <p:cNvSpPr txBox="1"/>
          <p:nvPr/>
        </p:nvSpPr>
        <p:spPr>
          <a:xfrm>
            <a:off x="4582160" y="1097578"/>
            <a:ext cx="7459534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AU" sz="2400" dirty="0">
                <a:solidFill>
                  <a:prstClr val="black"/>
                </a:solidFill>
                <a:latin typeface="Arial" charset="0"/>
              </a:rPr>
              <a:t>The hydrogen electrode has H</a:t>
            </a:r>
            <a:r>
              <a:rPr lang="en-AU" sz="2400" baseline="-25000" dirty="0">
                <a:solidFill>
                  <a:prstClr val="black"/>
                </a:solidFill>
                <a:latin typeface="Arial" charset="0"/>
              </a:rPr>
              <a:t>2</a:t>
            </a:r>
            <a:r>
              <a:rPr lang="en-AU" sz="2400" dirty="0">
                <a:solidFill>
                  <a:prstClr val="black"/>
                </a:solidFill>
                <a:latin typeface="Arial" charset="0"/>
              </a:rPr>
              <a:t> gas bubbling in (at 1 </a:t>
            </a:r>
            <a:r>
              <a:rPr lang="en-AU" sz="2400" dirty="0" err="1">
                <a:solidFill>
                  <a:prstClr val="black"/>
                </a:solidFill>
                <a:latin typeface="Arial" charset="0"/>
              </a:rPr>
              <a:t>atm</a:t>
            </a:r>
            <a:r>
              <a:rPr lang="en-AU" sz="2400" dirty="0">
                <a:solidFill>
                  <a:prstClr val="black"/>
                </a:solidFill>
                <a:latin typeface="Arial" charset="0"/>
              </a:rPr>
              <a:t>) into </a:t>
            </a:r>
            <a:r>
              <a:rPr lang="en-AU" sz="2400" dirty="0" err="1">
                <a:solidFill>
                  <a:prstClr val="black"/>
                </a:solidFill>
                <a:latin typeface="Arial" charset="0"/>
              </a:rPr>
              <a:t>HCl</a:t>
            </a:r>
            <a:r>
              <a:rPr lang="en-AU" sz="2400" dirty="0">
                <a:solidFill>
                  <a:prstClr val="black"/>
                </a:solidFill>
                <a:latin typeface="Arial" charset="0"/>
              </a:rPr>
              <a:t> solution (1M) at 25°C.  There is an inert </a:t>
            </a:r>
            <a:r>
              <a:rPr lang="en-AU" sz="2400" dirty="0" err="1">
                <a:solidFill>
                  <a:prstClr val="black"/>
                </a:solidFill>
                <a:latin typeface="Arial" charset="0"/>
              </a:rPr>
              <a:t>Pt</a:t>
            </a:r>
            <a:r>
              <a:rPr lang="en-AU" sz="2400" dirty="0">
                <a:solidFill>
                  <a:prstClr val="black"/>
                </a:solidFill>
                <a:latin typeface="Arial" charset="0"/>
              </a:rPr>
              <a:t> electrode to allow the electrons to be conducted.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AU" sz="2400" dirty="0">
                <a:solidFill>
                  <a:prstClr val="black"/>
                </a:solidFill>
                <a:latin typeface="Arial" charset="0"/>
              </a:rPr>
              <a:t>The hydrogen reduction is assigned a </a:t>
            </a:r>
            <a:r>
              <a:rPr lang="en-AU" sz="2400" dirty="0" err="1">
                <a:solidFill>
                  <a:prstClr val="black"/>
                </a:solidFill>
                <a:latin typeface="Arial" charset="0"/>
              </a:rPr>
              <a:t>E°</a:t>
            </a:r>
            <a:r>
              <a:rPr lang="en-AU" sz="2400" baseline="-25000" dirty="0" err="1">
                <a:solidFill>
                  <a:prstClr val="black"/>
                </a:solidFill>
                <a:latin typeface="Arial" charset="0"/>
              </a:rPr>
              <a:t>red</a:t>
            </a:r>
            <a:r>
              <a:rPr lang="en-AU" sz="2400" dirty="0">
                <a:solidFill>
                  <a:prstClr val="black"/>
                </a:solidFill>
                <a:latin typeface="Arial" charset="0"/>
              </a:rPr>
              <a:t> of 0.00 V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AU" sz="2400" dirty="0">
                <a:solidFill>
                  <a:prstClr val="black"/>
                </a:solidFill>
                <a:latin typeface="Arial" charset="0"/>
              </a:rPr>
              <a:t>The cell can act as an anode or cathode depending on what other half cell it is attached to.</a:t>
            </a:r>
          </a:p>
        </p:txBody>
      </p:sp>
    </p:spTree>
    <p:extLst>
      <p:ext uri="{BB962C8B-B14F-4D97-AF65-F5344CB8AC3E}">
        <p14:creationId xmlns:p14="http://schemas.microsoft.com/office/powerpoint/2010/main" val="1317824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27874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47704" y="303116"/>
            <a:ext cx="708570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953628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SHE with zinc half cell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pic>
        <p:nvPicPr>
          <p:cNvPr id="17" name="Picture 4" descr="C:\Chang Powerpoint\Figures\CNG7CH19\CHA56014.JPE">
            <a:extLst>
              <a:ext uri="{FF2B5EF4-FFF2-40B4-BE49-F238E27FC236}">
                <a16:creationId xmlns:a16="http://schemas.microsoft.com/office/drawing/2014/main" id="{7DEF5E8B-8B6A-4A9A-BEC8-FEA5F1C20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31" b="4903"/>
          <a:stretch>
            <a:fillRect/>
          </a:stretch>
        </p:blipFill>
        <p:spPr bwMode="auto">
          <a:xfrm>
            <a:off x="5938520" y="1054437"/>
            <a:ext cx="5803900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5">
            <a:extLst>
              <a:ext uri="{FF2B5EF4-FFF2-40B4-BE49-F238E27FC236}">
                <a16:creationId xmlns:a16="http://schemas.microsoft.com/office/drawing/2014/main" id="{E178F9C8-16E4-4259-961A-053F0CE00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226" y="4716640"/>
            <a:ext cx="6677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Zn (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s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) 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|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 Zn</a:t>
            </a:r>
            <a:r>
              <a:rPr kumimoji="0" lang="en-US" altLang="en-US" sz="24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2+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 (1 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M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) 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|| H</a:t>
            </a:r>
            <a:r>
              <a:rPr kumimoji="0" lang="en-US" altLang="en-US" sz="24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+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 (1 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M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) | H</a:t>
            </a:r>
            <a:r>
              <a:rPr kumimoji="0" lang="en-US" altLang="en-US" sz="2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2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 (1 atm) | Pt (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s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)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19" name="Group 20">
            <a:extLst>
              <a:ext uri="{FF2B5EF4-FFF2-40B4-BE49-F238E27FC236}">
                <a16:creationId xmlns:a16="http://schemas.microsoft.com/office/drawing/2014/main" id="{EF1EF322-4AC9-4EC1-BD9B-C5F220A6B411}"/>
              </a:ext>
            </a:extLst>
          </p:cNvPr>
          <p:cNvGrpSpPr>
            <a:grpSpLocks/>
          </p:cNvGrpSpPr>
          <p:nvPr/>
        </p:nvGrpSpPr>
        <p:grpSpPr bwMode="auto">
          <a:xfrm>
            <a:off x="4130040" y="6007017"/>
            <a:ext cx="4525963" cy="457200"/>
            <a:chOff x="1757" y="3472"/>
            <a:chExt cx="2851" cy="288"/>
          </a:xfrm>
        </p:grpSpPr>
        <p:sp>
          <p:nvSpPr>
            <p:cNvPr id="20" name="Text Box 7">
              <a:extLst>
                <a:ext uri="{FF2B5EF4-FFF2-40B4-BE49-F238E27FC236}">
                  <a16:creationId xmlns:a16="http://schemas.microsoft.com/office/drawing/2014/main" id="{557B0655-62C9-4745-B0A5-9703AFD6CA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7" y="3472"/>
              <a:ext cx="28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CF543F"/>
                  </a:solidFill>
                  <a:effectLst/>
                  <a:uLnTx/>
                  <a:uFillTx/>
                  <a:latin typeface="Arial" charset="0"/>
                </a:rPr>
                <a:t>2e</a:t>
              </a:r>
              <a:r>
                <a:rPr kumimoji="0" lang="en-US" altLang="en-US" sz="2400" b="0" i="0" u="none" strike="noStrike" kern="0" cap="none" spc="0" normalizeH="0" baseline="30000" noProof="0">
                  <a:ln>
                    <a:noFill/>
                  </a:ln>
                  <a:solidFill>
                    <a:srgbClr val="CF543F"/>
                  </a:solidFill>
                  <a:effectLst/>
                  <a:uLnTx/>
                  <a:uFillTx/>
                  <a:latin typeface="Arial" charset="0"/>
                </a:rPr>
                <a:t>-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CF543F"/>
                  </a:solidFill>
                  <a:effectLst/>
                  <a:uLnTx/>
                  <a:uFillTx/>
                  <a:latin typeface="Arial" charset="0"/>
                </a:rPr>
                <a:t> + 2H</a:t>
              </a:r>
              <a:r>
                <a:rPr kumimoji="0" lang="en-US" altLang="en-US" sz="2400" b="0" i="0" u="none" strike="noStrike" kern="0" cap="none" spc="0" normalizeH="0" baseline="30000" noProof="0">
                  <a:ln>
                    <a:noFill/>
                  </a:ln>
                  <a:solidFill>
                    <a:srgbClr val="CF543F"/>
                  </a:solidFill>
                  <a:effectLst/>
                  <a:uLnTx/>
                  <a:uFillTx/>
                  <a:latin typeface="Arial" charset="0"/>
                </a:rPr>
                <a:t>+ 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CF543F"/>
                  </a:solidFill>
                  <a:effectLst/>
                  <a:uLnTx/>
                  <a:uFillTx/>
                  <a:latin typeface="Arial" charset="0"/>
                </a:rPr>
                <a:t>(1 </a:t>
              </a: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CF543F"/>
                  </a:solidFill>
                  <a:effectLst/>
                  <a:uLnTx/>
                  <a:uFillTx/>
                  <a:latin typeface="Arial" charset="0"/>
                </a:rPr>
                <a:t>M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CF543F"/>
                  </a:solidFill>
                  <a:effectLst/>
                  <a:uLnTx/>
                  <a:uFillTx/>
                  <a:latin typeface="Arial" charset="0"/>
                </a:rPr>
                <a:t>)         2H</a:t>
              </a:r>
              <a:r>
                <a:rPr kumimoji="0" lang="en-US" altLang="en-US" sz="2400" b="0" i="0" u="none" strike="noStrike" kern="0" cap="none" spc="0" normalizeH="0" baseline="-25000" noProof="0">
                  <a:ln>
                    <a:noFill/>
                  </a:ln>
                  <a:solidFill>
                    <a:srgbClr val="CF543F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CF543F"/>
                  </a:solidFill>
                  <a:effectLst/>
                  <a:uLnTx/>
                  <a:uFillTx/>
                  <a:latin typeface="Arial" charset="0"/>
                </a:rPr>
                <a:t> (1 </a:t>
              </a: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CF543F"/>
                  </a:solidFill>
                  <a:effectLst/>
                  <a:uLnTx/>
                  <a:uFillTx/>
                  <a:latin typeface="Arial" charset="0"/>
                </a:rPr>
                <a:t>atm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CF543F"/>
                  </a:solidFill>
                  <a:effectLst/>
                  <a:uLnTx/>
                  <a:uFillTx/>
                  <a:latin typeface="Arial" charset="0"/>
                </a:rPr>
                <a:t>)</a:t>
              </a:r>
            </a:p>
          </p:txBody>
        </p:sp>
        <p:sp>
          <p:nvSpPr>
            <p:cNvPr id="21" name="Line 8">
              <a:extLst>
                <a:ext uri="{FF2B5EF4-FFF2-40B4-BE49-F238E27FC236}">
                  <a16:creationId xmlns:a16="http://schemas.microsoft.com/office/drawing/2014/main" id="{FB39F425-7780-4218-BEA3-508278E331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3616"/>
              <a:ext cx="432" cy="0"/>
            </a:xfrm>
            <a:prstGeom prst="line">
              <a:avLst/>
            </a:prstGeom>
            <a:noFill/>
            <a:ln w="28575">
              <a:solidFill>
                <a:srgbClr val="CF543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22" name="Group 9">
            <a:extLst>
              <a:ext uri="{FF2B5EF4-FFF2-40B4-BE49-F238E27FC236}">
                <a16:creationId xmlns:a16="http://schemas.microsoft.com/office/drawing/2014/main" id="{A23BFEF4-8AF8-44AF-8394-5A7B3E0A99C1}"/>
              </a:ext>
            </a:extLst>
          </p:cNvPr>
          <p:cNvGrpSpPr>
            <a:grpSpLocks/>
          </p:cNvGrpSpPr>
          <p:nvPr/>
        </p:nvGrpSpPr>
        <p:grpSpPr bwMode="auto">
          <a:xfrm>
            <a:off x="5354003" y="5473617"/>
            <a:ext cx="3957637" cy="457200"/>
            <a:chOff x="1952" y="3552"/>
            <a:chExt cx="2493" cy="288"/>
          </a:xfrm>
        </p:grpSpPr>
        <p:sp>
          <p:nvSpPr>
            <p:cNvPr id="23" name="Text Box 10">
              <a:extLst>
                <a:ext uri="{FF2B5EF4-FFF2-40B4-BE49-F238E27FC236}">
                  <a16:creationId xmlns:a16="http://schemas.microsoft.com/office/drawing/2014/main" id="{EB40519C-ED90-40C0-B1B5-D6D807B1C8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2" y="3552"/>
              <a:ext cx="24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Zn (</a:t>
              </a: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s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)          Zn</a:t>
              </a:r>
              <a:r>
                <a:rPr kumimoji="0" lang="en-US" altLang="en-US" sz="2400" b="0" i="0" u="none" strike="noStrike" kern="0" cap="none" spc="0" normalizeH="0" baseline="30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2+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 (1 </a:t>
              </a: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M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) + 2e</a:t>
              </a:r>
              <a:r>
                <a:rPr kumimoji="0" lang="en-US" altLang="en-US" sz="2400" b="0" i="0" u="none" strike="noStrike" kern="0" cap="none" spc="0" normalizeH="0" baseline="30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-</a:t>
              </a: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4" name="Line 11">
              <a:extLst>
                <a:ext uri="{FF2B5EF4-FFF2-40B4-BE49-F238E27FC236}">
                  <a16:creationId xmlns:a16="http://schemas.microsoft.com/office/drawing/2014/main" id="{B1D57509-A48D-4C10-892C-7E34C73772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3687"/>
              <a:ext cx="43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5" name="Text Box 12">
            <a:extLst>
              <a:ext uri="{FF2B5EF4-FFF2-40B4-BE49-F238E27FC236}">
                <a16:creationId xmlns:a16="http://schemas.microsoft.com/office/drawing/2014/main" id="{FF081A0A-C8CB-4454-BCC2-36A54B3B6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4440" y="5473617"/>
            <a:ext cx="266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Anode (oxidation):</a:t>
            </a:r>
          </a:p>
        </p:txBody>
      </p:sp>
      <p:sp>
        <p:nvSpPr>
          <p:cNvPr id="26" name="Text Box 13">
            <a:extLst>
              <a:ext uri="{FF2B5EF4-FFF2-40B4-BE49-F238E27FC236}">
                <a16:creationId xmlns:a16="http://schemas.microsoft.com/office/drawing/2014/main" id="{BCB7A0B2-661B-4137-97BF-79ABAD8A7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0315" y="6005430"/>
            <a:ext cx="2965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CF543F"/>
                </a:solidFill>
                <a:effectLst/>
                <a:uLnTx/>
                <a:uFillTx/>
                <a:latin typeface="Arial" charset="0"/>
              </a:rPr>
              <a:t>Cathode (reduction):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97A0B4-B5BC-4A00-B2A4-35AAD003119C}"/>
              </a:ext>
            </a:extLst>
          </p:cNvPr>
          <p:cNvSpPr txBox="1"/>
          <p:nvPr/>
        </p:nvSpPr>
        <p:spPr>
          <a:xfrm>
            <a:off x="349091" y="1616791"/>
            <a:ext cx="5425757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AU" sz="2400" dirty="0">
                <a:solidFill>
                  <a:prstClr val="black"/>
                </a:solidFill>
                <a:latin typeface="Arial" charset="0"/>
              </a:rPr>
              <a:t>The electrons flow into the SHE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AU" sz="2400" dirty="0">
                <a:solidFill>
                  <a:prstClr val="black"/>
                </a:solidFill>
                <a:latin typeface="Arial" charset="0"/>
              </a:rPr>
              <a:t>The zinc electrode is seen to be consumed so is the Anode.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AU" sz="2400" dirty="0">
                <a:solidFill>
                  <a:prstClr val="black"/>
                </a:solidFill>
                <a:latin typeface="Arial" charset="0"/>
              </a:rPr>
              <a:t>This makes the SHE the Cathode</a:t>
            </a:r>
          </a:p>
        </p:txBody>
      </p:sp>
    </p:spTree>
    <p:extLst>
      <p:ext uri="{BB962C8B-B14F-4D97-AF65-F5344CB8AC3E}">
        <p14:creationId xmlns:p14="http://schemas.microsoft.com/office/powerpoint/2010/main" val="1321979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27874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47704" y="303116"/>
            <a:ext cx="708570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953628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SHE with Zinc half cell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pic>
        <p:nvPicPr>
          <p:cNvPr id="17" name="Picture 4" descr="C:\Chang Powerpoint\Figures\CNG7CH19\CHA56014.JPE">
            <a:extLst>
              <a:ext uri="{FF2B5EF4-FFF2-40B4-BE49-F238E27FC236}">
                <a16:creationId xmlns:a16="http://schemas.microsoft.com/office/drawing/2014/main" id="{7DEF5E8B-8B6A-4A9A-BEC8-FEA5F1C20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31" b="4903"/>
          <a:stretch>
            <a:fillRect/>
          </a:stretch>
        </p:blipFill>
        <p:spPr bwMode="auto">
          <a:xfrm>
            <a:off x="5938520" y="1054437"/>
            <a:ext cx="5803900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5">
            <a:extLst>
              <a:ext uri="{FF2B5EF4-FFF2-40B4-BE49-F238E27FC236}">
                <a16:creationId xmlns:a16="http://schemas.microsoft.com/office/drawing/2014/main" id="{E178F9C8-16E4-4259-961A-053F0CE00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4899" y="4613612"/>
            <a:ext cx="6677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Zn (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s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) 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|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 Zn</a:t>
            </a:r>
            <a:r>
              <a:rPr kumimoji="0" lang="en-US" altLang="en-US" sz="24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2+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 (1 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M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) 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|| H</a:t>
            </a:r>
            <a:r>
              <a:rPr kumimoji="0" lang="en-US" altLang="en-US" sz="24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+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 (1 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M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) | H</a:t>
            </a:r>
            <a:r>
              <a:rPr kumimoji="0" lang="en-US" altLang="en-US" sz="2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2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 (1 atm) | Pt (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s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)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28" name="Group 4">
            <a:extLst>
              <a:ext uri="{FF2B5EF4-FFF2-40B4-BE49-F238E27FC236}">
                <a16:creationId xmlns:a16="http://schemas.microsoft.com/office/drawing/2014/main" id="{30B0B8CD-5624-477C-A4B4-61A91EECBFE1}"/>
              </a:ext>
            </a:extLst>
          </p:cNvPr>
          <p:cNvGrpSpPr>
            <a:grpSpLocks/>
          </p:cNvGrpSpPr>
          <p:nvPr/>
        </p:nvGrpSpPr>
        <p:grpSpPr bwMode="auto">
          <a:xfrm>
            <a:off x="1901824" y="2221545"/>
            <a:ext cx="1895475" cy="571500"/>
            <a:chOff x="654" y="2112"/>
            <a:chExt cx="1194" cy="360"/>
          </a:xfrm>
        </p:grpSpPr>
        <p:sp>
          <p:nvSpPr>
            <p:cNvPr id="29" name="Text Box 5">
              <a:extLst>
                <a:ext uri="{FF2B5EF4-FFF2-40B4-BE49-F238E27FC236}">
                  <a16:creationId xmlns:a16="http://schemas.microsoft.com/office/drawing/2014/main" id="{D04B05A9-55EC-45D5-B5DB-C8D7C9A6C1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" y="2112"/>
              <a:ext cx="11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i="1" dirty="0"/>
                <a:t>E</a:t>
              </a:r>
              <a:r>
                <a:rPr lang="en-US" altLang="en-US" i="1" baseline="30000" dirty="0"/>
                <a:t>0</a:t>
              </a:r>
              <a:r>
                <a:rPr lang="en-US" altLang="en-US" dirty="0"/>
                <a:t>   = 0.76 V</a:t>
              </a:r>
              <a:endParaRPr lang="en-US" altLang="en-US" i="1" dirty="0"/>
            </a:p>
          </p:txBody>
        </p:sp>
        <p:sp>
          <p:nvSpPr>
            <p:cNvPr id="30" name="Text Box 6">
              <a:extLst>
                <a:ext uri="{FF2B5EF4-FFF2-40B4-BE49-F238E27FC236}">
                  <a16:creationId xmlns:a16="http://schemas.microsoft.com/office/drawing/2014/main" id="{8A679E78-7BB2-410F-B7CC-D3B65F388D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" y="2260"/>
              <a:ext cx="30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600" i="1"/>
                <a:t>cell</a:t>
              </a:r>
            </a:p>
          </p:txBody>
        </p:sp>
      </p:grpSp>
      <p:grpSp>
        <p:nvGrpSpPr>
          <p:cNvPr id="31" name="Group 7">
            <a:extLst>
              <a:ext uri="{FF2B5EF4-FFF2-40B4-BE49-F238E27FC236}">
                <a16:creationId xmlns:a16="http://schemas.microsoft.com/office/drawing/2014/main" id="{576F1903-D5FA-40BD-90F4-E92F849E5A8C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1618475"/>
            <a:ext cx="3124200" cy="533400"/>
            <a:chOff x="3312" y="2016"/>
            <a:chExt cx="1968" cy="336"/>
          </a:xfrm>
        </p:grpSpPr>
        <p:sp>
          <p:nvSpPr>
            <p:cNvPr id="32" name="Text Box 8">
              <a:extLst>
                <a:ext uri="{FF2B5EF4-FFF2-40B4-BE49-F238E27FC236}">
                  <a16:creationId xmlns:a16="http://schemas.microsoft.com/office/drawing/2014/main" id="{8086D103-DC88-44A1-BA85-D5E1F226E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016"/>
              <a:ext cx="19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i="1" dirty="0"/>
                <a:t>Standard </a:t>
              </a:r>
              <a:r>
                <a:rPr lang="en-US" altLang="en-US" b="1" i="1" dirty="0" err="1"/>
                <a:t>emf</a:t>
              </a:r>
              <a:r>
                <a:rPr lang="en-US" altLang="en-US" b="1" i="1" dirty="0"/>
                <a:t> (E</a:t>
              </a:r>
              <a:r>
                <a:rPr lang="en-US" altLang="en-US" b="1" i="1" baseline="30000" dirty="0"/>
                <a:t>0</a:t>
              </a:r>
              <a:r>
                <a:rPr lang="en-US" altLang="en-US" b="1" i="1" dirty="0"/>
                <a:t>    )</a:t>
              </a:r>
            </a:p>
          </p:txBody>
        </p:sp>
        <p:sp>
          <p:nvSpPr>
            <p:cNvPr id="33" name="Text Box 9">
              <a:extLst>
                <a:ext uri="{FF2B5EF4-FFF2-40B4-BE49-F238E27FC236}">
                  <a16:creationId xmlns:a16="http://schemas.microsoft.com/office/drawing/2014/main" id="{9A295C1F-DE78-429C-943A-041AAC8DD8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6" y="2140"/>
              <a:ext cx="33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600" b="1" i="1" dirty="0"/>
                <a:t>cell</a:t>
              </a:r>
            </a:p>
          </p:txBody>
        </p:sp>
      </p:grpSp>
      <p:grpSp>
        <p:nvGrpSpPr>
          <p:cNvPr id="34" name="Group 16">
            <a:extLst>
              <a:ext uri="{FF2B5EF4-FFF2-40B4-BE49-F238E27FC236}">
                <a16:creationId xmlns:a16="http://schemas.microsoft.com/office/drawing/2014/main" id="{292ED266-162B-476D-8B21-CA63F0FD93A9}"/>
              </a:ext>
            </a:extLst>
          </p:cNvPr>
          <p:cNvGrpSpPr>
            <a:grpSpLocks/>
          </p:cNvGrpSpPr>
          <p:nvPr/>
        </p:nvGrpSpPr>
        <p:grpSpPr bwMode="auto">
          <a:xfrm>
            <a:off x="1056639" y="4325746"/>
            <a:ext cx="2455863" cy="511176"/>
            <a:chOff x="3072" y="3233"/>
            <a:chExt cx="1547" cy="322"/>
          </a:xfrm>
        </p:grpSpPr>
        <p:sp>
          <p:nvSpPr>
            <p:cNvPr id="35" name="Text Box 17">
              <a:extLst>
                <a:ext uri="{FF2B5EF4-FFF2-40B4-BE49-F238E27FC236}">
                  <a16:creationId xmlns:a16="http://schemas.microsoft.com/office/drawing/2014/main" id="{D063617D-6CF9-460D-98D6-1477D0B90A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3264"/>
              <a:ext cx="154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dirty="0"/>
                <a:t>0.76 V = </a:t>
              </a:r>
              <a:r>
                <a:rPr lang="en-US" altLang="en-US" dirty="0">
                  <a:solidFill>
                    <a:srgbClr val="000000"/>
                  </a:solidFill>
                </a:rPr>
                <a:t>0</a:t>
              </a:r>
              <a:r>
                <a:rPr lang="en-US" altLang="en-US" i="1" baseline="-25000" dirty="0"/>
                <a:t> </a:t>
              </a:r>
              <a:r>
                <a:rPr lang="en-US" altLang="en-US" i="1" dirty="0"/>
                <a:t> + </a:t>
              </a:r>
              <a:r>
                <a:rPr lang="en-US" altLang="en-US" i="1" dirty="0" err="1">
                  <a:solidFill>
                    <a:srgbClr val="000000"/>
                  </a:solidFill>
                </a:rPr>
                <a:t>E</a:t>
              </a:r>
              <a:r>
                <a:rPr lang="en-US" altLang="en-US" i="1" baseline="-25000" dirty="0" err="1">
                  <a:solidFill>
                    <a:srgbClr val="000000"/>
                  </a:solidFill>
                </a:rPr>
                <a:t>ox</a:t>
              </a:r>
              <a:r>
                <a:rPr lang="en-US" altLang="en-US" i="1" baseline="-25000" dirty="0"/>
                <a:t> </a:t>
              </a:r>
              <a:endParaRPr lang="en-US" altLang="en-US" i="1" dirty="0"/>
            </a:p>
          </p:txBody>
        </p:sp>
        <p:sp>
          <p:nvSpPr>
            <p:cNvPr id="36" name="Text Box 18">
              <a:extLst>
                <a:ext uri="{FF2B5EF4-FFF2-40B4-BE49-F238E27FC236}">
                  <a16:creationId xmlns:a16="http://schemas.microsoft.com/office/drawing/2014/main" id="{0DA0E36F-E552-446C-9CFE-9787091FE6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2" y="3233"/>
              <a:ext cx="21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600" i="1" dirty="0">
                  <a:solidFill>
                    <a:srgbClr val="000000"/>
                  </a:solidFill>
                </a:rPr>
                <a:t>0</a:t>
              </a:r>
            </a:p>
          </p:txBody>
        </p:sp>
      </p:grpSp>
      <p:grpSp>
        <p:nvGrpSpPr>
          <p:cNvPr id="37" name="Group 42">
            <a:extLst>
              <a:ext uri="{FF2B5EF4-FFF2-40B4-BE49-F238E27FC236}">
                <a16:creationId xmlns:a16="http://schemas.microsoft.com/office/drawing/2014/main" id="{24C6C57D-A5B8-4031-AD31-461194BEF3F8}"/>
              </a:ext>
            </a:extLst>
          </p:cNvPr>
          <p:cNvGrpSpPr>
            <a:grpSpLocks/>
          </p:cNvGrpSpPr>
          <p:nvPr/>
        </p:nvGrpSpPr>
        <p:grpSpPr bwMode="auto">
          <a:xfrm>
            <a:off x="498315" y="5747131"/>
            <a:ext cx="5962651" cy="461963"/>
            <a:chOff x="152" y="3888"/>
            <a:chExt cx="3756" cy="291"/>
          </a:xfrm>
        </p:grpSpPr>
        <p:sp>
          <p:nvSpPr>
            <p:cNvPr id="38" name="Text Box 25">
              <a:extLst>
                <a:ext uri="{FF2B5EF4-FFF2-40B4-BE49-F238E27FC236}">
                  <a16:creationId xmlns:a16="http://schemas.microsoft.com/office/drawing/2014/main" id="{F9DD8A51-13B2-4A62-82A0-DEE23DAD46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" y="3888"/>
              <a:ext cx="37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FF0000"/>
                  </a:solidFill>
                </a:rPr>
                <a:t>Zn</a:t>
              </a:r>
              <a:r>
                <a:rPr lang="en-US" altLang="en-US" baseline="30000" dirty="0">
                  <a:solidFill>
                    <a:srgbClr val="FF0000"/>
                  </a:solidFill>
                </a:rPr>
                <a:t>2+</a:t>
              </a:r>
              <a:r>
                <a:rPr lang="en-US" altLang="en-US" dirty="0">
                  <a:solidFill>
                    <a:srgbClr val="FF0000"/>
                  </a:solidFill>
                </a:rPr>
                <a:t> (1 </a:t>
              </a:r>
              <a:r>
                <a:rPr lang="en-US" altLang="en-US" i="1" dirty="0">
                  <a:solidFill>
                    <a:srgbClr val="FF0000"/>
                  </a:solidFill>
                </a:rPr>
                <a:t>M</a:t>
              </a:r>
              <a:r>
                <a:rPr lang="en-US" altLang="en-US" dirty="0">
                  <a:solidFill>
                    <a:srgbClr val="FF0000"/>
                  </a:solidFill>
                </a:rPr>
                <a:t>) + 2e</a:t>
              </a:r>
              <a:r>
                <a:rPr lang="en-US" altLang="en-US" baseline="30000" dirty="0">
                  <a:solidFill>
                    <a:srgbClr val="FF0000"/>
                  </a:solidFill>
                </a:rPr>
                <a:t>-</a:t>
              </a:r>
              <a:r>
                <a:rPr lang="en-US" altLang="en-US" dirty="0">
                  <a:solidFill>
                    <a:srgbClr val="FF0000"/>
                  </a:solidFill>
                </a:rPr>
                <a:t>          Zn</a:t>
              </a:r>
              <a:r>
                <a:rPr lang="en-US" altLang="en-US" dirty="0"/>
                <a:t>     </a:t>
              </a:r>
              <a:r>
                <a:rPr lang="en-US" altLang="en-US" i="1" dirty="0"/>
                <a:t>E</a:t>
              </a:r>
              <a:r>
                <a:rPr lang="en-US" altLang="en-US" i="1" baseline="30000" dirty="0"/>
                <a:t>0</a:t>
              </a:r>
              <a:r>
                <a:rPr lang="en-US" altLang="en-US" dirty="0"/>
                <a:t>    = -0.76 V</a:t>
              </a:r>
              <a:endParaRPr lang="en-US" altLang="en-US" i="1" dirty="0"/>
            </a:p>
          </p:txBody>
        </p:sp>
        <p:sp>
          <p:nvSpPr>
            <p:cNvPr id="39" name="Line 26">
              <a:extLst>
                <a:ext uri="{FF2B5EF4-FFF2-40B4-BE49-F238E27FC236}">
                  <a16:creationId xmlns:a16="http://schemas.microsoft.com/office/drawing/2014/main" id="{A6324BEC-E7A0-4B19-9840-88AD54F0ED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8" y="4039"/>
              <a:ext cx="43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40" name="Group 28">
            <a:extLst>
              <a:ext uri="{FF2B5EF4-FFF2-40B4-BE49-F238E27FC236}">
                <a16:creationId xmlns:a16="http://schemas.microsoft.com/office/drawing/2014/main" id="{50EA1AC9-4D2D-48DB-AB81-CC8BE24843E8}"/>
              </a:ext>
            </a:extLst>
          </p:cNvPr>
          <p:cNvGrpSpPr>
            <a:grpSpLocks/>
          </p:cNvGrpSpPr>
          <p:nvPr/>
        </p:nvGrpSpPr>
        <p:grpSpPr bwMode="auto">
          <a:xfrm>
            <a:off x="1432877" y="3864792"/>
            <a:ext cx="2427288" cy="495300"/>
            <a:chOff x="3312" y="2952"/>
            <a:chExt cx="1529" cy="312"/>
          </a:xfrm>
        </p:grpSpPr>
        <p:grpSp>
          <p:nvGrpSpPr>
            <p:cNvPr id="41" name="Group 29">
              <a:extLst>
                <a:ext uri="{FF2B5EF4-FFF2-40B4-BE49-F238E27FC236}">
                  <a16:creationId xmlns:a16="http://schemas.microsoft.com/office/drawing/2014/main" id="{5679069F-5A74-4D55-8CDD-B404F3183A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2" y="2952"/>
              <a:ext cx="1527" cy="312"/>
              <a:chOff x="672" y="2160"/>
              <a:chExt cx="1527" cy="312"/>
            </a:xfrm>
          </p:grpSpPr>
          <p:sp>
            <p:nvSpPr>
              <p:cNvPr id="44" name="Text Box 30">
                <a:extLst>
                  <a:ext uri="{FF2B5EF4-FFF2-40B4-BE49-F238E27FC236}">
                    <a16:creationId xmlns:a16="http://schemas.microsoft.com/office/drawing/2014/main" id="{AE0529AF-EA02-4B41-B900-92806DBC69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" y="2160"/>
                <a:ext cx="152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i="1" dirty="0"/>
                  <a:t>E</a:t>
                </a:r>
                <a:r>
                  <a:rPr lang="en-US" altLang="en-US" i="1" baseline="30000" dirty="0"/>
                  <a:t>0</a:t>
                </a:r>
                <a:r>
                  <a:rPr lang="en-US" altLang="en-US" dirty="0"/>
                  <a:t>   = </a:t>
                </a:r>
                <a:r>
                  <a:rPr lang="en-US" altLang="en-US" i="1" dirty="0" err="1">
                    <a:solidFill>
                      <a:srgbClr val="000000"/>
                    </a:solidFill>
                  </a:rPr>
                  <a:t>E</a:t>
                </a:r>
                <a:r>
                  <a:rPr lang="en-US" altLang="en-US" i="1" baseline="-25000" dirty="0" err="1">
                    <a:solidFill>
                      <a:srgbClr val="000000"/>
                    </a:solidFill>
                  </a:rPr>
                  <a:t>red</a:t>
                </a:r>
                <a:r>
                  <a:rPr lang="en-US" altLang="en-US" i="1" baseline="-25000" dirty="0"/>
                  <a:t> </a:t>
                </a:r>
                <a:r>
                  <a:rPr lang="en-US" altLang="en-US" i="1" dirty="0"/>
                  <a:t> + </a:t>
                </a:r>
                <a:r>
                  <a:rPr lang="en-US" altLang="en-US" i="1" dirty="0" err="1">
                    <a:solidFill>
                      <a:srgbClr val="000000"/>
                    </a:solidFill>
                  </a:rPr>
                  <a:t>E</a:t>
                </a:r>
                <a:r>
                  <a:rPr lang="en-US" altLang="en-US" i="1" baseline="-25000" dirty="0" err="1">
                    <a:solidFill>
                      <a:srgbClr val="000000"/>
                    </a:solidFill>
                  </a:rPr>
                  <a:t>ox</a:t>
                </a:r>
                <a:endParaRPr lang="en-US" altLang="en-US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Text Box 31">
                <a:extLst>
                  <a:ext uri="{FF2B5EF4-FFF2-40B4-BE49-F238E27FC236}">
                    <a16:creationId xmlns:a16="http://schemas.microsoft.com/office/drawing/2014/main" id="{A4B1EE2E-A951-4571-ADAF-9269F036DE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2" y="2260"/>
                <a:ext cx="30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1600" i="1" dirty="0"/>
                  <a:t>cell</a:t>
                </a:r>
              </a:p>
            </p:txBody>
          </p:sp>
        </p:grpSp>
        <p:sp>
          <p:nvSpPr>
            <p:cNvPr id="42" name="Text Box 32">
              <a:extLst>
                <a:ext uri="{FF2B5EF4-FFF2-40B4-BE49-F238E27FC236}">
                  <a16:creationId xmlns:a16="http://schemas.microsoft.com/office/drawing/2014/main" id="{75FCB610-1B83-42F0-ADC9-233741BF92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9" y="2952"/>
              <a:ext cx="21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600" i="1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3" name="Text Box 33">
              <a:extLst>
                <a:ext uri="{FF2B5EF4-FFF2-40B4-BE49-F238E27FC236}">
                  <a16:creationId xmlns:a16="http://schemas.microsoft.com/office/drawing/2014/main" id="{CB52580F-9EDC-4853-9E74-BE5ECF7F15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2" y="2953"/>
              <a:ext cx="21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600" i="1" dirty="0">
                  <a:solidFill>
                    <a:srgbClr val="000000"/>
                  </a:solidFill>
                </a:rPr>
                <a:t>0</a:t>
              </a:r>
            </a:p>
          </p:txBody>
        </p:sp>
      </p:grpSp>
      <p:grpSp>
        <p:nvGrpSpPr>
          <p:cNvPr id="46" name="Group 40">
            <a:extLst>
              <a:ext uri="{FF2B5EF4-FFF2-40B4-BE49-F238E27FC236}">
                <a16:creationId xmlns:a16="http://schemas.microsoft.com/office/drawing/2014/main" id="{113ED989-6422-465C-A3E5-5131679C7110}"/>
              </a:ext>
            </a:extLst>
          </p:cNvPr>
          <p:cNvGrpSpPr>
            <a:grpSpLocks/>
          </p:cNvGrpSpPr>
          <p:nvPr/>
        </p:nvGrpSpPr>
        <p:grpSpPr bwMode="auto">
          <a:xfrm>
            <a:off x="1400810" y="2911313"/>
            <a:ext cx="3124200" cy="762000"/>
            <a:chOff x="3408" y="1680"/>
            <a:chExt cx="1968" cy="480"/>
          </a:xfrm>
        </p:grpSpPr>
        <p:grpSp>
          <p:nvGrpSpPr>
            <p:cNvPr id="47" name="Group 10">
              <a:extLst>
                <a:ext uri="{FF2B5EF4-FFF2-40B4-BE49-F238E27FC236}">
                  <a16:creationId xmlns:a16="http://schemas.microsoft.com/office/drawing/2014/main" id="{889CDCFE-C357-4F99-86DF-76B817206C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6" y="1756"/>
              <a:ext cx="1437" cy="323"/>
              <a:chOff x="3072" y="2605"/>
              <a:chExt cx="1437" cy="323"/>
            </a:xfrm>
          </p:grpSpPr>
          <p:grpSp>
            <p:nvGrpSpPr>
              <p:cNvPr id="49" name="Group 11">
                <a:extLst>
                  <a:ext uri="{FF2B5EF4-FFF2-40B4-BE49-F238E27FC236}">
                    <a16:creationId xmlns:a16="http://schemas.microsoft.com/office/drawing/2014/main" id="{6EA1A9F0-70D4-40CE-BD1D-ADC69DFE76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72" y="2616"/>
                <a:ext cx="1437" cy="312"/>
                <a:chOff x="672" y="2160"/>
                <a:chExt cx="1437" cy="312"/>
              </a:xfrm>
            </p:grpSpPr>
            <p:sp>
              <p:nvSpPr>
                <p:cNvPr id="52" name="Text Box 12">
                  <a:extLst>
                    <a:ext uri="{FF2B5EF4-FFF2-40B4-BE49-F238E27FC236}">
                      <a16:creationId xmlns:a16="http://schemas.microsoft.com/office/drawing/2014/main" id="{F91DAD00-9D4A-454A-B510-32CF2682C12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2" y="2160"/>
                  <a:ext cx="1437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i="1" dirty="0"/>
                    <a:t>E</a:t>
                  </a:r>
                  <a:r>
                    <a:rPr lang="en-US" altLang="en-US" i="1" baseline="30000" dirty="0"/>
                    <a:t>0</a:t>
                  </a:r>
                  <a:r>
                    <a:rPr lang="en-US" altLang="en-US" dirty="0"/>
                    <a:t>   =</a:t>
                  </a:r>
                  <a:r>
                    <a:rPr lang="en-US" altLang="en-US" dirty="0">
                      <a:solidFill>
                        <a:srgbClr val="000000"/>
                      </a:solidFill>
                    </a:rPr>
                    <a:t> </a:t>
                  </a:r>
                  <a:r>
                    <a:rPr lang="en-US" altLang="en-US" i="1" dirty="0" err="1">
                      <a:solidFill>
                        <a:srgbClr val="000000"/>
                      </a:solidFill>
                    </a:rPr>
                    <a:t>E</a:t>
                  </a:r>
                  <a:r>
                    <a:rPr lang="en-US" altLang="en-US" i="1" baseline="-25000" dirty="0" err="1">
                      <a:solidFill>
                        <a:srgbClr val="000000"/>
                      </a:solidFill>
                    </a:rPr>
                    <a:t>red</a:t>
                  </a:r>
                  <a:r>
                    <a:rPr lang="en-US" altLang="en-US" i="1" dirty="0"/>
                    <a:t>+ </a:t>
                  </a:r>
                  <a:r>
                    <a:rPr lang="en-US" altLang="en-US" i="1" dirty="0" err="1"/>
                    <a:t>E</a:t>
                  </a:r>
                  <a:r>
                    <a:rPr lang="en-US" altLang="en-US" i="1" baseline="-25000" dirty="0" err="1"/>
                    <a:t>ox</a:t>
                  </a:r>
                  <a:endParaRPr lang="en-US" altLang="en-US" i="1" dirty="0"/>
                </a:p>
              </p:txBody>
            </p:sp>
            <p:sp>
              <p:nvSpPr>
                <p:cNvPr id="53" name="Text Box 13">
                  <a:extLst>
                    <a:ext uri="{FF2B5EF4-FFF2-40B4-BE49-F238E27FC236}">
                      <a16:creationId xmlns:a16="http://schemas.microsoft.com/office/drawing/2014/main" id="{131E4AC9-AFC2-4649-AF9F-3559B3DBC7C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92" y="2260"/>
                  <a:ext cx="30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/>
                    <a:t>cell</a:t>
                  </a:r>
                </a:p>
              </p:txBody>
            </p:sp>
          </p:grpSp>
          <p:sp>
            <p:nvSpPr>
              <p:cNvPr id="50" name="Text Box 14">
                <a:extLst>
                  <a:ext uri="{FF2B5EF4-FFF2-40B4-BE49-F238E27FC236}">
                    <a16:creationId xmlns:a16="http://schemas.microsoft.com/office/drawing/2014/main" id="{6FD0F4E0-56D6-4E3B-8A3C-3209E0CD88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9" y="2616"/>
                <a:ext cx="219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1600" i="1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51" name="Text Box 15">
                <a:extLst>
                  <a:ext uri="{FF2B5EF4-FFF2-40B4-BE49-F238E27FC236}">
                    <a16:creationId xmlns:a16="http://schemas.microsoft.com/office/drawing/2014/main" id="{AE252858-8158-4B14-AE1C-3DE14692FB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24" y="2605"/>
                <a:ext cx="219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1600" i="1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</p:grpSp>
        <p:sp>
          <p:nvSpPr>
            <p:cNvPr id="48" name="Rectangle 39">
              <a:extLst>
                <a:ext uri="{FF2B5EF4-FFF2-40B4-BE49-F238E27FC236}">
                  <a16:creationId xmlns:a16="http://schemas.microsoft.com/office/drawing/2014/main" id="{A75C2631-5203-4E49-BB8F-A737D486B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1680"/>
              <a:ext cx="1968" cy="48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458F9643-4C0A-4DA9-B48F-A3D1137A0C75}"/>
              </a:ext>
            </a:extLst>
          </p:cNvPr>
          <p:cNvSpPr txBox="1"/>
          <p:nvPr/>
        </p:nvSpPr>
        <p:spPr>
          <a:xfrm>
            <a:off x="7326252" y="5490836"/>
            <a:ext cx="460158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2400" dirty="0"/>
              <a:t>Note: in this combination the zinc electrode is </a:t>
            </a:r>
            <a:r>
              <a:rPr lang="en-AU" sz="2400" dirty="0" err="1"/>
              <a:t>E°</a:t>
            </a:r>
            <a:r>
              <a:rPr lang="en-AU" sz="2400" i="1" dirty="0" err="1"/>
              <a:t>ox</a:t>
            </a:r>
            <a:r>
              <a:rPr lang="en-AU" sz="2400" dirty="0"/>
              <a:t> and requires polarity change to convert to </a:t>
            </a:r>
            <a:r>
              <a:rPr lang="en-AU" sz="2400" dirty="0" err="1"/>
              <a:t>E°</a:t>
            </a:r>
            <a:r>
              <a:rPr lang="en-AU" sz="2400" i="1" dirty="0" err="1"/>
              <a:t>red</a:t>
            </a:r>
            <a:endParaRPr lang="en-AU" sz="2400" i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DB5957D-7458-4772-85CB-69CAA4D9799A}"/>
              </a:ext>
            </a:extLst>
          </p:cNvPr>
          <p:cNvGrpSpPr/>
          <p:nvPr/>
        </p:nvGrpSpPr>
        <p:grpSpPr>
          <a:xfrm>
            <a:off x="897890" y="4877295"/>
            <a:ext cx="2534668" cy="461665"/>
            <a:chOff x="798352" y="4813752"/>
            <a:chExt cx="2534668" cy="461665"/>
          </a:xfrm>
        </p:grpSpPr>
        <p:sp>
          <p:nvSpPr>
            <p:cNvPr id="56" name="Text Box 21">
              <a:extLst>
                <a:ext uri="{FF2B5EF4-FFF2-40B4-BE49-F238E27FC236}">
                  <a16:creationId xmlns:a16="http://schemas.microsoft.com/office/drawing/2014/main" id="{A7E3FBBB-CD93-40F1-B0C8-D3151F1C92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352" y="4813752"/>
              <a:ext cx="25346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i="1" dirty="0" err="1">
                  <a:solidFill>
                    <a:srgbClr val="000000"/>
                  </a:solidFill>
                </a:rPr>
                <a:t>E</a:t>
              </a:r>
              <a:r>
                <a:rPr lang="en-US" altLang="en-US" i="1" baseline="-25000" dirty="0" err="1">
                  <a:solidFill>
                    <a:srgbClr val="000000"/>
                  </a:solidFill>
                </a:rPr>
                <a:t>Zn</a:t>
              </a:r>
              <a:r>
                <a:rPr lang="en-US" altLang="en-US" i="1" baseline="-25000" dirty="0">
                  <a:solidFill>
                    <a:srgbClr val="000000"/>
                  </a:solidFill>
                </a:rPr>
                <a:t> /Zn</a:t>
              </a:r>
              <a:r>
                <a:rPr lang="en-US" altLang="en-US" dirty="0"/>
                <a:t>    = 0.76 V</a:t>
              </a:r>
              <a:endParaRPr lang="en-US" altLang="en-US" i="1" dirty="0"/>
            </a:p>
          </p:txBody>
        </p:sp>
        <p:sp>
          <p:nvSpPr>
            <p:cNvPr id="57" name="Text Box 23">
              <a:extLst>
                <a:ext uri="{FF2B5EF4-FFF2-40B4-BE49-F238E27FC236}">
                  <a16:creationId xmlns:a16="http://schemas.microsoft.com/office/drawing/2014/main" id="{DC37471C-F4FA-4546-A797-7C4BA8F024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3230" y="4956370"/>
              <a:ext cx="3571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 dirty="0">
                  <a:solidFill>
                    <a:srgbClr val="000000"/>
                  </a:solidFill>
                </a:rPr>
                <a:t>2+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6661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Overview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30EC00-CB8C-4A5C-BD92-1E3B94F46AD6}"/>
              </a:ext>
            </a:extLst>
          </p:cNvPr>
          <p:cNvSpPr txBox="1"/>
          <p:nvPr/>
        </p:nvSpPr>
        <p:spPr>
          <a:xfrm>
            <a:off x="933516" y="2001520"/>
            <a:ext cx="9185843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Galvanic cells (also called voltaic cells)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Using SRP table to predict cell voltages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511793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SHE with Copper half cell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pic>
        <p:nvPicPr>
          <p:cNvPr id="9" name="Picture 2" descr="C:\Chang Powerpoint\Figures\CNG7CH19\CHA56014.JPE">
            <a:extLst>
              <a:ext uri="{FF2B5EF4-FFF2-40B4-BE49-F238E27FC236}">
                <a16:creationId xmlns:a16="http://schemas.microsoft.com/office/drawing/2014/main" id="{EF395344-1864-47A4-BD34-50DEEA224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1" b="4903"/>
          <a:stretch>
            <a:fillRect/>
          </a:stretch>
        </p:blipFill>
        <p:spPr bwMode="auto">
          <a:xfrm>
            <a:off x="1954909" y="1742934"/>
            <a:ext cx="44196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B2DDF09-8505-4169-94C5-595530CC3CA4}"/>
              </a:ext>
            </a:extLst>
          </p:cNvPr>
          <p:cNvGrpSpPr/>
          <p:nvPr/>
        </p:nvGrpSpPr>
        <p:grpSpPr>
          <a:xfrm>
            <a:off x="1802509" y="5070334"/>
            <a:ext cx="8140700" cy="1549400"/>
            <a:chOff x="152400" y="4419600"/>
            <a:chExt cx="8140700" cy="1549400"/>
          </a:xfrm>
        </p:grpSpPr>
        <p:sp>
          <p:nvSpPr>
            <p:cNvPr id="11" name="Text Box 5">
              <a:extLst>
                <a:ext uri="{FF2B5EF4-FFF2-40B4-BE49-F238E27FC236}">
                  <a16:creationId xmlns:a16="http://schemas.microsoft.com/office/drawing/2014/main" id="{5372A5A7-7E50-4CB0-865B-4D79AE2429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4419600"/>
              <a:ext cx="6746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Pt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 (</a:t>
              </a:r>
              <a:r>
                <a:rPr kumimoji="0" lang="en-US" altLang="en-US" sz="2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s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) 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|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 H</a:t>
              </a:r>
              <a:r>
                <a:rPr kumimoji="0" lang="en-US" alt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 (1 </a:t>
              </a:r>
              <a:r>
                <a:rPr kumimoji="0" lang="en-US" altLang="en-US" sz="2400" b="0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atm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) 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| H</a:t>
              </a:r>
              <a:r>
                <a:rPr kumimoji="0" lang="en-US" altLang="en-US" sz="24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+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 (1 </a:t>
              </a:r>
              <a:r>
                <a:rPr kumimoji="0" lang="en-US" altLang="en-US" sz="2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M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) || Cu</a:t>
              </a:r>
              <a:r>
                <a:rPr kumimoji="0" lang="en-US" altLang="en-US" sz="24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2+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 (1 </a:t>
              </a:r>
              <a:r>
                <a:rPr kumimoji="0" lang="en-US" altLang="en-US" sz="2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M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) | Cu (</a:t>
              </a:r>
              <a:r>
                <a:rPr kumimoji="0" lang="en-US" altLang="en-US" sz="2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s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)</a:t>
              </a:r>
            </a:p>
          </p:txBody>
        </p:sp>
        <p:grpSp>
          <p:nvGrpSpPr>
            <p:cNvPr id="12" name="Group 19">
              <a:extLst>
                <a:ext uri="{FF2B5EF4-FFF2-40B4-BE49-F238E27FC236}">
                  <a16:creationId xmlns:a16="http://schemas.microsoft.com/office/drawing/2014/main" id="{ECFA0614-F6BC-4CEA-BC5A-F45799B77D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4200" y="5511800"/>
              <a:ext cx="3916363" cy="457200"/>
              <a:chOff x="2304" y="3472"/>
              <a:chExt cx="2467" cy="288"/>
            </a:xfrm>
          </p:grpSpPr>
          <p:sp>
            <p:nvSpPr>
              <p:cNvPr id="18" name="Text Box 7">
                <a:extLst>
                  <a:ext uri="{FF2B5EF4-FFF2-40B4-BE49-F238E27FC236}">
                    <a16:creationId xmlns:a16="http://schemas.microsoft.com/office/drawing/2014/main" id="{B702D5A2-0BBC-495E-8AD8-E5C79B185F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4" y="3472"/>
                <a:ext cx="246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F543F"/>
                    </a:solidFill>
                    <a:effectLst/>
                    <a:uLnTx/>
                    <a:uFillTx/>
                    <a:latin typeface="Arial" charset="0"/>
                  </a:rPr>
                  <a:t>2e</a:t>
                </a:r>
                <a:r>
                  <a:rPr kumimoji="0" lang="en-US" altLang="en-US" sz="24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CF543F"/>
                    </a:solidFill>
                    <a:effectLst/>
                    <a:uLnTx/>
                    <a:uFillTx/>
                    <a:latin typeface="Arial" charset="0"/>
                  </a:rPr>
                  <a:t>-</a:t>
                </a:r>
                <a:r>
                  <a: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F543F"/>
                    </a:solidFill>
                    <a:effectLst/>
                    <a:uLnTx/>
                    <a:uFillTx/>
                    <a:latin typeface="Arial" charset="0"/>
                  </a:rPr>
                  <a:t> + Cu</a:t>
                </a:r>
                <a:r>
                  <a:rPr kumimoji="0" lang="en-US" altLang="en-US" sz="24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CF543F"/>
                    </a:solidFill>
                    <a:effectLst/>
                    <a:uLnTx/>
                    <a:uFillTx/>
                    <a:latin typeface="Arial" charset="0"/>
                  </a:rPr>
                  <a:t>2+ </a:t>
                </a:r>
                <a:r>
                  <a: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F543F"/>
                    </a:solidFill>
                    <a:effectLst/>
                    <a:uLnTx/>
                    <a:uFillTx/>
                    <a:latin typeface="Arial" charset="0"/>
                  </a:rPr>
                  <a:t>(1 </a:t>
                </a:r>
                <a:r>
                  <a:rPr kumimoji="0" lang="en-US" alt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CF543F"/>
                    </a:solidFill>
                    <a:effectLst/>
                    <a:uLnTx/>
                    <a:uFillTx/>
                    <a:latin typeface="Arial" charset="0"/>
                  </a:rPr>
                  <a:t>M</a:t>
                </a:r>
                <a:r>
                  <a: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F543F"/>
                    </a:solidFill>
                    <a:effectLst/>
                    <a:uLnTx/>
                    <a:uFillTx/>
                    <a:latin typeface="Arial" charset="0"/>
                  </a:rPr>
                  <a:t>)         Cu (s)</a:t>
                </a:r>
              </a:p>
            </p:txBody>
          </p:sp>
          <p:sp>
            <p:nvSpPr>
              <p:cNvPr id="19" name="Line 8">
                <a:extLst>
                  <a:ext uri="{FF2B5EF4-FFF2-40B4-BE49-F238E27FC236}">
                    <a16:creationId xmlns:a16="http://schemas.microsoft.com/office/drawing/2014/main" id="{46E74594-ABC4-4927-8096-27DBA0DBD2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8" y="361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CF543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13" name="Group 18">
              <a:extLst>
                <a:ext uri="{FF2B5EF4-FFF2-40B4-BE49-F238E27FC236}">
                  <a16:creationId xmlns:a16="http://schemas.microsoft.com/office/drawing/2014/main" id="{D041F6E3-C7A2-4507-AB17-82873AD946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5875" y="4978400"/>
              <a:ext cx="4467225" cy="457200"/>
              <a:chOff x="2691" y="3136"/>
              <a:chExt cx="2814" cy="288"/>
            </a:xfrm>
          </p:grpSpPr>
          <p:sp>
            <p:nvSpPr>
              <p:cNvPr id="16" name="Text Box 10">
                <a:extLst>
                  <a:ext uri="{FF2B5EF4-FFF2-40B4-BE49-F238E27FC236}">
                    <a16:creationId xmlns:a16="http://schemas.microsoft.com/office/drawing/2014/main" id="{B0FB73E7-9E3A-4CC3-BB08-E9AF1F57E1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91" y="3136"/>
                <a:ext cx="28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</a:rPr>
                  <a:t>H</a:t>
                </a:r>
                <a:r>
                  <a:rPr kumimoji="0" lang="en-US" altLang="en-US" sz="2400" b="0" i="0" u="none" strike="noStrike" kern="0" cap="none" spc="0" normalizeH="0" baseline="-2500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</a:rPr>
                  <a:t> (1</a:t>
                </a:r>
                <a:r>
                  <a:rPr kumimoji="0" lang="en-US" altLang="en-US" sz="2400" b="0" i="1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</a:rPr>
                  <a:t> atm</a:t>
                </a: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</a:rPr>
                  <a:t>)          2H</a:t>
                </a:r>
                <a:r>
                  <a:rPr kumimoji="0" lang="en-US" altLang="en-US" sz="2400" b="0" i="0" u="none" strike="noStrike" kern="0" cap="none" spc="0" normalizeH="0" baseline="3000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</a:rPr>
                  <a:t>+</a:t>
                </a: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</a:rPr>
                  <a:t> (1 </a:t>
                </a:r>
                <a:r>
                  <a:rPr kumimoji="0" lang="en-US" altLang="en-US" sz="2400" b="0" i="1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</a:rPr>
                  <a:t>M</a:t>
                </a: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</a:rPr>
                  <a:t>) + 2e</a:t>
                </a:r>
                <a:r>
                  <a:rPr kumimoji="0" lang="en-US" altLang="en-US" sz="2400" b="0" i="0" u="none" strike="noStrike" kern="0" cap="none" spc="0" normalizeH="0" baseline="3000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</a:rPr>
                  <a:t>-</a:t>
                </a: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7" name="Line 11">
                <a:extLst>
                  <a:ext uri="{FF2B5EF4-FFF2-40B4-BE49-F238E27FC236}">
                    <a16:creationId xmlns:a16="http://schemas.microsoft.com/office/drawing/2014/main" id="{70CE7662-B946-4CF9-ADA3-0DAB2F1A10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72" y="3271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14" name="Text Box 12">
              <a:extLst>
                <a:ext uri="{FF2B5EF4-FFF2-40B4-BE49-F238E27FC236}">
                  <a16:creationId xmlns:a16="http://schemas.microsoft.com/office/drawing/2014/main" id="{0C6B097A-F856-49AD-9B05-BFE36F55B7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4978400"/>
              <a:ext cx="26606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Anode (oxidation):</a:t>
              </a:r>
            </a:p>
          </p:txBody>
        </p:sp>
        <p:sp>
          <p:nvSpPr>
            <p:cNvPr id="15" name="Text Box 13">
              <a:extLst>
                <a:ext uri="{FF2B5EF4-FFF2-40B4-BE49-F238E27FC236}">
                  <a16:creationId xmlns:a16="http://schemas.microsoft.com/office/drawing/2014/main" id="{F9A75B9B-D5F9-496A-8832-847BA2A32B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275" y="5510213"/>
              <a:ext cx="2965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F543F"/>
                  </a:solidFill>
                  <a:effectLst/>
                  <a:uLnTx/>
                  <a:uFillTx/>
                  <a:latin typeface="Arial" charset="0"/>
                </a:rPr>
                <a:t>Cathode (reduction):</a:t>
              </a:r>
            </a:p>
          </p:txBody>
        </p:sp>
      </p:grpSp>
      <p:grpSp>
        <p:nvGrpSpPr>
          <p:cNvPr id="20" name="Group 21">
            <a:extLst>
              <a:ext uri="{FF2B5EF4-FFF2-40B4-BE49-F238E27FC236}">
                <a16:creationId xmlns:a16="http://schemas.microsoft.com/office/drawing/2014/main" id="{5D5D6871-4C66-4B20-ABE6-1567E5BFF0B2}"/>
              </a:ext>
            </a:extLst>
          </p:cNvPr>
          <p:cNvGrpSpPr>
            <a:grpSpLocks/>
          </p:cNvGrpSpPr>
          <p:nvPr/>
        </p:nvGrpSpPr>
        <p:grpSpPr bwMode="auto">
          <a:xfrm>
            <a:off x="6980934" y="1438138"/>
            <a:ext cx="2366963" cy="531813"/>
            <a:chOff x="3072" y="2593"/>
            <a:chExt cx="1491" cy="335"/>
          </a:xfrm>
        </p:grpSpPr>
        <p:grpSp>
          <p:nvGrpSpPr>
            <p:cNvPr id="21" name="Group 22">
              <a:extLst>
                <a:ext uri="{FF2B5EF4-FFF2-40B4-BE49-F238E27FC236}">
                  <a16:creationId xmlns:a16="http://schemas.microsoft.com/office/drawing/2014/main" id="{85A26205-6CFA-4788-A8ED-B083A03E3E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2616"/>
              <a:ext cx="1491" cy="312"/>
              <a:chOff x="672" y="2160"/>
              <a:chExt cx="1491" cy="312"/>
            </a:xfrm>
          </p:grpSpPr>
          <p:sp>
            <p:nvSpPr>
              <p:cNvPr id="24" name="Text Box 23">
                <a:extLst>
                  <a:ext uri="{FF2B5EF4-FFF2-40B4-BE49-F238E27FC236}">
                    <a16:creationId xmlns:a16="http://schemas.microsoft.com/office/drawing/2014/main" id="{16A08673-3163-4C01-9BED-9D2169FF20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" y="2160"/>
                <a:ext cx="149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rPr>
                  <a:t>E</a:t>
                </a:r>
                <a:r>
                  <a:rPr kumimoji="0" lang="en-US" altLang="en-US" sz="2400" b="0" i="1" u="none" strike="noStrike" kern="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rPr>
                  <a:t>0</a:t>
                </a:r>
                <a:r>
                  <a: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rPr>
                  <a:t>   = </a:t>
                </a:r>
                <a:r>
                  <a:rPr kumimoji="0" lang="en-US" altLang="en-US" sz="24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E</a:t>
                </a:r>
                <a:r>
                  <a:rPr kumimoji="0" lang="en-US" altLang="en-US" sz="2400" b="0" i="1" u="none" strike="noStrike" kern="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red</a:t>
                </a:r>
                <a:r>
                  <a:rPr kumimoji="0" lang="en-US" alt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rPr>
                  <a:t> + </a:t>
                </a:r>
                <a:r>
                  <a:rPr kumimoji="0" lang="en-US" altLang="en-US" sz="24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E</a:t>
                </a:r>
                <a:r>
                  <a:rPr kumimoji="0" lang="en-US" altLang="en-US" sz="2400" b="0" i="1" u="none" strike="noStrike" kern="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ox</a:t>
                </a:r>
                <a:endParaRPr kumimoji="0" lang="en-US" alt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5" name="Text Box 24">
                <a:extLst>
                  <a:ext uri="{FF2B5EF4-FFF2-40B4-BE49-F238E27FC236}">
                    <a16:creationId xmlns:a16="http://schemas.microsoft.com/office/drawing/2014/main" id="{7D71B668-D957-4214-A440-4D4616543F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2" y="2260"/>
                <a:ext cx="30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1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rPr>
                  <a:t>cell</a:t>
                </a:r>
              </a:p>
            </p:txBody>
          </p:sp>
        </p:grpSp>
        <p:sp>
          <p:nvSpPr>
            <p:cNvPr id="22" name="Text Box 25">
              <a:extLst>
                <a:ext uri="{FF2B5EF4-FFF2-40B4-BE49-F238E27FC236}">
                  <a16:creationId xmlns:a16="http://schemas.microsoft.com/office/drawing/2014/main" id="{9F4CFE7B-4AD8-4449-8B62-E829229CE6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9" y="2616"/>
              <a:ext cx="21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0</a:t>
              </a:r>
            </a:p>
          </p:txBody>
        </p:sp>
        <p:sp>
          <p:nvSpPr>
            <p:cNvPr id="23" name="Text Box 26">
              <a:extLst>
                <a:ext uri="{FF2B5EF4-FFF2-40B4-BE49-F238E27FC236}">
                  <a16:creationId xmlns:a16="http://schemas.microsoft.com/office/drawing/2014/main" id="{63F13A4A-8459-40EB-B978-27AD0F8FFC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2" y="2593"/>
              <a:ext cx="21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0</a:t>
              </a:r>
            </a:p>
          </p:txBody>
        </p:sp>
      </p:grpSp>
      <p:grpSp>
        <p:nvGrpSpPr>
          <p:cNvPr id="26" name="Group 27">
            <a:extLst>
              <a:ext uri="{FF2B5EF4-FFF2-40B4-BE49-F238E27FC236}">
                <a16:creationId xmlns:a16="http://schemas.microsoft.com/office/drawing/2014/main" id="{5B5DECB7-2B6F-4598-B8B6-06D82E8E4D52}"/>
              </a:ext>
            </a:extLst>
          </p:cNvPr>
          <p:cNvGrpSpPr>
            <a:grpSpLocks/>
          </p:cNvGrpSpPr>
          <p:nvPr/>
        </p:nvGrpSpPr>
        <p:grpSpPr bwMode="auto">
          <a:xfrm>
            <a:off x="2472434" y="1095234"/>
            <a:ext cx="1895475" cy="495300"/>
            <a:chOff x="672" y="2160"/>
            <a:chExt cx="1194" cy="312"/>
          </a:xfrm>
        </p:grpSpPr>
        <p:sp>
          <p:nvSpPr>
            <p:cNvPr id="27" name="Text Box 28">
              <a:extLst>
                <a:ext uri="{FF2B5EF4-FFF2-40B4-BE49-F238E27FC236}">
                  <a16:creationId xmlns:a16="http://schemas.microsoft.com/office/drawing/2014/main" id="{5CDAD2BB-1026-4E04-B8C1-F4204FABA9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2160"/>
              <a:ext cx="11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E</a:t>
              </a:r>
              <a:r>
                <a:rPr kumimoji="0" lang="en-US" altLang="en-US" sz="2400" b="0" i="1" u="none" strike="noStrike" kern="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0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   = 0.34 V</a:t>
              </a:r>
              <a:endPara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8" name="Text Box 29">
              <a:extLst>
                <a:ext uri="{FF2B5EF4-FFF2-40B4-BE49-F238E27FC236}">
                  <a16:creationId xmlns:a16="http://schemas.microsoft.com/office/drawing/2014/main" id="{121C92EB-C21B-42AB-801C-6096E03DE9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" y="2260"/>
              <a:ext cx="30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cell</a:t>
              </a:r>
            </a:p>
          </p:txBody>
        </p:sp>
      </p:grpSp>
      <p:grpSp>
        <p:nvGrpSpPr>
          <p:cNvPr id="29" name="Group 42">
            <a:extLst>
              <a:ext uri="{FF2B5EF4-FFF2-40B4-BE49-F238E27FC236}">
                <a16:creationId xmlns:a16="http://schemas.microsoft.com/office/drawing/2014/main" id="{DE3F5E2B-FF9F-4171-A6C3-20E43FC55743}"/>
              </a:ext>
            </a:extLst>
          </p:cNvPr>
          <p:cNvGrpSpPr>
            <a:grpSpLocks/>
          </p:cNvGrpSpPr>
          <p:nvPr/>
        </p:nvGrpSpPr>
        <p:grpSpPr bwMode="auto">
          <a:xfrm>
            <a:off x="6892034" y="2579550"/>
            <a:ext cx="2671763" cy="461963"/>
            <a:chOff x="3302" y="1513"/>
            <a:chExt cx="1683" cy="291"/>
          </a:xfrm>
        </p:grpSpPr>
        <p:sp>
          <p:nvSpPr>
            <p:cNvPr id="30" name="Text Box 39">
              <a:extLst>
                <a:ext uri="{FF2B5EF4-FFF2-40B4-BE49-F238E27FC236}">
                  <a16:creationId xmlns:a16="http://schemas.microsoft.com/office/drawing/2014/main" id="{65961C3F-2C84-4F38-BFA2-CA0DB7EDAA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2" y="1513"/>
              <a:ext cx="168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0.34 = </a:t>
              </a:r>
              <a:r>
                <a:rPr kumimoji="0" lang="en-US" altLang="en-US" sz="2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E</a:t>
              </a:r>
              <a:r>
                <a:rPr kumimoji="0" lang="en-US" altLang="en-US" sz="2400" b="0" i="1" u="none" strike="noStrike" kern="0" cap="none" spc="0" normalizeH="0" baseline="-2500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Cu</a:t>
              </a:r>
              <a:r>
                <a:rPr kumimoji="0" lang="en-US" altLang="en-US" sz="2400" b="0" i="1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   /Cu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 + 0</a:t>
              </a:r>
            </a:p>
          </p:txBody>
        </p:sp>
        <p:sp>
          <p:nvSpPr>
            <p:cNvPr id="31" name="Text Box 40">
              <a:extLst>
                <a:ext uri="{FF2B5EF4-FFF2-40B4-BE49-F238E27FC236}">
                  <a16:creationId xmlns:a16="http://schemas.microsoft.com/office/drawing/2014/main" id="{C27BD90E-C62E-49A7-9868-E8E5A8D8FC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9" y="1520"/>
              <a:ext cx="21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0</a:t>
              </a:r>
            </a:p>
          </p:txBody>
        </p:sp>
        <p:sp>
          <p:nvSpPr>
            <p:cNvPr id="32" name="Text Box 41">
              <a:extLst>
                <a:ext uri="{FF2B5EF4-FFF2-40B4-BE49-F238E27FC236}">
                  <a16:creationId xmlns:a16="http://schemas.microsoft.com/office/drawing/2014/main" id="{FF407D04-ABCF-4E8D-B3B2-0A3A38E4A8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4" y="1592"/>
              <a:ext cx="24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2+</a:t>
              </a:r>
            </a:p>
          </p:txBody>
        </p:sp>
      </p:grpSp>
      <p:grpSp>
        <p:nvGrpSpPr>
          <p:cNvPr id="33" name="Group 46">
            <a:extLst>
              <a:ext uri="{FF2B5EF4-FFF2-40B4-BE49-F238E27FC236}">
                <a16:creationId xmlns:a16="http://schemas.microsoft.com/office/drawing/2014/main" id="{8E27A8E4-7A20-4D98-BEF0-066F5C7DA5E2}"/>
              </a:ext>
            </a:extLst>
          </p:cNvPr>
          <p:cNvGrpSpPr>
            <a:grpSpLocks/>
          </p:cNvGrpSpPr>
          <p:nvPr/>
        </p:nvGrpSpPr>
        <p:grpSpPr bwMode="auto">
          <a:xfrm>
            <a:off x="6904734" y="3112947"/>
            <a:ext cx="2417763" cy="458787"/>
            <a:chOff x="3254" y="1704"/>
            <a:chExt cx="1523" cy="289"/>
          </a:xfrm>
        </p:grpSpPr>
        <p:sp>
          <p:nvSpPr>
            <p:cNvPr id="34" name="Text Box 43">
              <a:extLst>
                <a:ext uri="{FF2B5EF4-FFF2-40B4-BE49-F238E27FC236}">
                  <a16:creationId xmlns:a16="http://schemas.microsoft.com/office/drawing/2014/main" id="{9BCE8840-D855-40B3-ADED-B007D2C3F3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4" y="1705"/>
              <a:ext cx="15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E</a:t>
              </a:r>
              <a:r>
                <a:rPr kumimoji="0" lang="en-US" altLang="en-US" sz="2400" b="0" i="1" u="none" strike="noStrike" kern="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Cu</a:t>
              </a:r>
              <a:r>
                <a:rPr kumimoji="0" lang="en-US" altLang="en-US" sz="2400" b="0" i="1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    /Cu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 = 0.34 V</a:t>
              </a:r>
              <a:endPara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5" name="Text Box 44">
              <a:extLst>
                <a:ext uri="{FF2B5EF4-FFF2-40B4-BE49-F238E27FC236}">
                  <a16:creationId xmlns:a16="http://schemas.microsoft.com/office/drawing/2014/main" id="{0A8104EE-9BC6-4ACA-A16A-66EEDD3F74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1768"/>
              <a:ext cx="24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2+</a:t>
              </a:r>
            </a:p>
          </p:txBody>
        </p:sp>
        <p:sp>
          <p:nvSpPr>
            <p:cNvPr id="36" name="Text Box 45">
              <a:extLst>
                <a:ext uri="{FF2B5EF4-FFF2-40B4-BE49-F238E27FC236}">
                  <a16:creationId xmlns:a16="http://schemas.microsoft.com/office/drawing/2014/main" id="{059D1C0E-9CFA-4B9E-B32C-906031EAF3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5" y="1704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0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AF21ACEC-5B1B-4604-88AD-9089D661E55F}"/>
              </a:ext>
            </a:extLst>
          </p:cNvPr>
          <p:cNvSpPr txBox="1"/>
          <p:nvPr/>
        </p:nvSpPr>
        <p:spPr>
          <a:xfrm>
            <a:off x="6679309" y="387653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2000" dirty="0">
                <a:solidFill>
                  <a:prstClr val="black"/>
                </a:solidFill>
                <a:latin typeface="Arial" charset="0"/>
              </a:rPr>
              <a:t>Note: here the copper half cell is already a reduction</a:t>
            </a:r>
          </a:p>
        </p:txBody>
      </p:sp>
    </p:spTree>
    <p:extLst>
      <p:ext uri="{BB962C8B-B14F-4D97-AF65-F5344CB8AC3E}">
        <p14:creationId xmlns:p14="http://schemas.microsoft.com/office/powerpoint/2010/main" val="510079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Galvanic cells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grpSp>
        <p:nvGrpSpPr>
          <p:cNvPr id="12" name="Group 42">
            <a:extLst>
              <a:ext uri="{FF2B5EF4-FFF2-40B4-BE49-F238E27FC236}">
                <a16:creationId xmlns:a16="http://schemas.microsoft.com/office/drawing/2014/main" id="{C0E7166B-D8DA-433E-9A92-DCA48F12C657}"/>
              </a:ext>
            </a:extLst>
          </p:cNvPr>
          <p:cNvGrpSpPr>
            <a:grpSpLocks/>
          </p:cNvGrpSpPr>
          <p:nvPr/>
        </p:nvGrpSpPr>
        <p:grpSpPr bwMode="auto">
          <a:xfrm>
            <a:off x="3134172" y="1935995"/>
            <a:ext cx="5962651" cy="461963"/>
            <a:chOff x="152" y="3888"/>
            <a:chExt cx="3756" cy="291"/>
          </a:xfrm>
        </p:grpSpPr>
        <p:sp>
          <p:nvSpPr>
            <p:cNvPr id="13" name="Text Box 25">
              <a:extLst>
                <a:ext uri="{FF2B5EF4-FFF2-40B4-BE49-F238E27FC236}">
                  <a16:creationId xmlns:a16="http://schemas.microsoft.com/office/drawing/2014/main" id="{31DF0100-7A9D-4AAC-BB32-C1B44528CA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" y="3888"/>
              <a:ext cx="37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FF0000"/>
                  </a:solidFill>
                </a:rPr>
                <a:t>Zn</a:t>
              </a:r>
              <a:r>
                <a:rPr lang="en-US" altLang="en-US" baseline="30000" dirty="0">
                  <a:solidFill>
                    <a:srgbClr val="FF0000"/>
                  </a:solidFill>
                </a:rPr>
                <a:t>2+</a:t>
              </a:r>
              <a:r>
                <a:rPr lang="en-US" altLang="en-US" dirty="0">
                  <a:solidFill>
                    <a:srgbClr val="FF0000"/>
                  </a:solidFill>
                </a:rPr>
                <a:t> (1 </a:t>
              </a:r>
              <a:r>
                <a:rPr lang="en-US" altLang="en-US" i="1" dirty="0">
                  <a:solidFill>
                    <a:srgbClr val="FF0000"/>
                  </a:solidFill>
                </a:rPr>
                <a:t>M</a:t>
              </a:r>
              <a:r>
                <a:rPr lang="en-US" altLang="en-US" dirty="0">
                  <a:solidFill>
                    <a:srgbClr val="FF0000"/>
                  </a:solidFill>
                </a:rPr>
                <a:t>) + 2e</a:t>
              </a:r>
              <a:r>
                <a:rPr lang="en-US" altLang="en-US" baseline="30000" dirty="0">
                  <a:solidFill>
                    <a:srgbClr val="FF0000"/>
                  </a:solidFill>
                </a:rPr>
                <a:t>-</a:t>
              </a:r>
              <a:r>
                <a:rPr lang="en-US" altLang="en-US" dirty="0">
                  <a:solidFill>
                    <a:srgbClr val="FF0000"/>
                  </a:solidFill>
                </a:rPr>
                <a:t>          Zn</a:t>
              </a:r>
              <a:r>
                <a:rPr lang="en-US" altLang="en-US" dirty="0"/>
                <a:t>     </a:t>
              </a:r>
              <a:r>
                <a:rPr lang="en-US" altLang="en-US" i="1" dirty="0"/>
                <a:t>E</a:t>
              </a:r>
              <a:r>
                <a:rPr lang="en-US" altLang="en-US" i="1" baseline="30000" dirty="0"/>
                <a:t>0</a:t>
              </a:r>
              <a:r>
                <a:rPr lang="en-US" altLang="en-US" dirty="0"/>
                <a:t>    = -0.76 V</a:t>
              </a:r>
              <a:endParaRPr lang="en-US" altLang="en-US" i="1" dirty="0"/>
            </a:p>
          </p:txBody>
        </p:sp>
        <p:sp>
          <p:nvSpPr>
            <p:cNvPr id="14" name="Line 26">
              <a:extLst>
                <a:ext uri="{FF2B5EF4-FFF2-40B4-BE49-F238E27FC236}">
                  <a16:creationId xmlns:a16="http://schemas.microsoft.com/office/drawing/2014/main" id="{28D0F550-7AC0-473A-BDA7-D835C60097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8" y="4039"/>
              <a:ext cx="43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D5641E2-2666-4C1A-BE62-AEC75BA1CD95}"/>
              </a:ext>
            </a:extLst>
          </p:cNvPr>
          <p:cNvGrpSpPr/>
          <p:nvPr/>
        </p:nvGrpSpPr>
        <p:grpSpPr>
          <a:xfrm>
            <a:off x="3134172" y="1223835"/>
            <a:ext cx="3916363" cy="457200"/>
            <a:chOff x="5428426" y="2835412"/>
            <a:chExt cx="3916363" cy="457200"/>
          </a:xfrm>
        </p:grpSpPr>
        <p:sp>
          <p:nvSpPr>
            <p:cNvPr id="15" name="Text Box 7">
              <a:extLst>
                <a:ext uri="{FF2B5EF4-FFF2-40B4-BE49-F238E27FC236}">
                  <a16:creationId xmlns:a16="http://schemas.microsoft.com/office/drawing/2014/main" id="{614CEC58-BA1C-475F-90F4-2A304A9976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8426" y="2835412"/>
              <a:ext cx="39163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F543F"/>
                  </a:solidFill>
                  <a:effectLst/>
                  <a:uLnTx/>
                  <a:uFillTx/>
                  <a:latin typeface="Arial" charset="0"/>
                </a:rPr>
                <a:t>2e</a:t>
              </a:r>
              <a:r>
                <a:rPr kumimoji="0" lang="en-US" altLang="en-US" sz="2400" b="0" i="0" u="none" strike="noStrike" kern="0" cap="none" spc="0" normalizeH="0" baseline="30000" noProof="0" dirty="0">
                  <a:ln>
                    <a:noFill/>
                  </a:ln>
                  <a:solidFill>
                    <a:srgbClr val="CF543F"/>
                  </a:solidFill>
                  <a:effectLst/>
                  <a:uLnTx/>
                  <a:uFillTx/>
                  <a:latin typeface="Arial" charset="0"/>
                </a:rPr>
                <a:t>-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F543F"/>
                  </a:solidFill>
                  <a:effectLst/>
                  <a:uLnTx/>
                  <a:uFillTx/>
                  <a:latin typeface="Arial" charset="0"/>
                </a:rPr>
                <a:t> + Cu</a:t>
              </a:r>
              <a:r>
                <a:rPr kumimoji="0" lang="en-US" altLang="en-US" sz="2400" b="0" i="0" u="none" strike="noStrike" kern="0" cap="none" spc="0" normalizeH="0" baseline="30000" noProof="0" dirty="0">
                  <a:ln>
                    <a:noFill/>
                  </a:ln>
                  <a:solidFill>
                    <a:srgbClr val="CF543F"/>
                  </a:solidFill>
                  <a:effectLst/>
                  <a:uLnTx/>
                  <a:uFillTx/>
                  <a:latin typeface="Arial" charset="0"/>
                </a:rPr>
                <a:t>2+ 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F543F"/>
                  </a:solidFill>
                  <a:effectLst/>
                  <a:uLnTx/>
                  <a:uFillTx/>
                  <a:latin typeface="Arial" charset="0"/>
                </a:rPr>
                <a:t>(1 </a:t>
              </a:r>
              <a:r>
                <a:rPr kumimoji="0" lang="en-US" alt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CF543F"/>
                  </a:solidFill>
                  <a:effectLst/>
                  <a:uLnTx/>
                  <a:uFillTx/>
                  <a:latin typeface="Arial" charset="0"/>
                </a:rPr>
                <a:t>M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F543F"/>
                  </a:solidFill>
                  <a:effectLst/>
                  <a:uLnTx/>
                  <a:uFillTx/>
                  <a:latin typeface="Arial" charset="0"/>
                </a:rPr>
                <a:t>)         Cu (s)</a:t>
              </a:r>
            </a:p>
          </p:txBody>
        </p:sp>
        <p:sp>
          <p:nvSpPr>
            <p:cNvPr id="16" name="Line 8">
              <a:extLst>
                <a:ext uri="{FF2B5EF4-FFF2-40B4-BE49-F238E27FC236}">
                  <a16:creationId xmlns:a16="http://schemas.microsoft.com/office/drawing/2014/main" id="{C2D8457D-C89E-4006-A279-3B0187835C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9849" y="3068814"/>
              <a:ext cx="685800" cy="0"/>
            </a:xfrm>
            <a:prstGeom prst="line">
              <a:avLst/>
            </a:prstGeom>
            <a:noFill/>
            <a:ln w="28575">
              <a:solidFill>
                <a:srgbClr val="CF543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7" name="Group 46">
            <a:extLst>
              <a:ext uri="{FF2B5EF4-FFF2-40B4-BE49-F238E27FC236}">
                <a16:creationId xmlns:a16="http://schemas.microsoft.com/office/drawing/2014/main" id="{CD72B4EA-EAB5-4ABC-8440-93273430A964}"/>
              </a:ext>
            </a:extLst>
          </p:cNvPr>
          <p:cNvGrpSpPr>
            <a:grpSpLocks/>
          </p:cNvGrpSpPr>
          <p:nvPr/>
        </p:nvGrpSpPr>
        <p:grpSpPr bwMode="auto">
          <a:xfrm>
            <a:off x="7050535" y="1243806"/>
            <a:ext cx="2417763" cy="458787"/>
            <a:chOff x="3254" y="1704"/>
            <a:chExt cx="1523" cy="289"/>
          </a:xfrm>
        </p:grpSpPr>
        <p:sp>
          <p:nvSpPr>
            <p:cNvPr id="18" name="Text Box 43">
              <a:extLst>
                <a:ext uri="{FF2B5EF4-FFF2-40B4-BE49-F238E27FC236}">
                  <a16:creationId xmlns:a16="http://schemas.microsoft.com/office/drawing/2014/main" id="{7FE10E0C-B9FD-47FF-9306-1E50B4A24F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4" y="1705"/>
              <a:ext cx="15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E</a:t>
              </a:r>
              <a:r>
                <a:rPr kumimoji="0" lang="en-US" altLang="en-US" sz="2400" b="0" i="1" u="none" strike="noStrike" kern="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Cu</a:t>
              </a:r>
              <a:r>
                <a:rPr kumimoji="0" lang="en-US" altLang="en-US" sz="2400" b="0" i="1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    /Cu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 = 0.34 V</a:t>
              </a:r>
              <a:endPara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9" name="Text Box 44">
              <a:extLst>
                <a:ext uri="{FF2B5EF4-FFF2-40B4-BE49-F238E27FC236}">
                  <a16:creationId xmlns:a16="http://schemas.microsoft.com/office/drawing/2014/main" id="{6F47F938-DD2B-4794-8DFE-E2C555A9C1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1768"/>
              <a:ext cx="24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2+</a:t>
              </a:r>
            </a:p>
          </p:txBody>
        </p:sp>
        <p:sp>
          <p:nvSpPr>
            <p:cNvPr id="20" name="Text Box 45">
              <a:extLst>
                <a:ext uri="{FF2B5EF4-FFF2-40B4-BE49-F238E27FC236}">
                  <a16:creationId xmlns:a16="http://schemas.microsoft.com/office/drawing/2014/main" id="{7EEC7DE5-369D-4E71-8806-F611823748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5" y="1704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0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DDEB23B-BB5F-4E27-90A2-E928A8B88EC8}"/>
              </a:ext>
            </a:extLst>
          </p:cNvPr>
          <p:cNvSpPr txBox="1"/>
          <p:nvPr/>
        </p:nvSpPr>
        <p:spPr>
          <a:xfrm>
            <a:off x="397509" y="2591320"/>
            <a:ext cx="11205211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Having set the standard, SHE, as 0.00 volts we can use it to determine the </a:t>
            </a:r>
            <a:r>
              <a:rPr lang="en-AU" altLang="en-US" sz="2400" i="1" dirty="0"/>
              <a:t>E</a:t>
            </a:r>
            <a:r>
              <a:rPr lang="en-AU" altLang="en-US" sz="2400" i="1" baseline="30000" dirty="0"/>
              <a:t>0 </a:t>
            </a:r>
            <a:r>
              <a:rPr lang="en-AU" altLang="en-US" sz="2400" dirty="0"/>
              <a:t>for other species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We can than rank them according to their Reduction Potential – their tendency to be reduced (gain electrons)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The more positive the value the higher the species tendency to be reduced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In above example Copper is more positive so it will be reduced, and Zinc will be oxidised</a:t>
            </a:r>
          </a:p>
        </p:txBody>
      </p:sp>
    </p:spTree>
    <p:extLst>
      <p:ext uri="{BB962C8B-B14F-4D97-AF65-F5344CB8AC3E}">
        <p14:creationId xmlns:p14="http://schemas.microsoft.com/office/powerpoint/2010/main" val="3128850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Galvanic cells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ECF28BA-9BBF-4ADC-91B3-C0624A7F58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4" t="1408"/>
          <a:stretch/>
        </p:blipFill>
        <p:spPr>
          <a:xfrm>
            <a:off x="2151826" y="1068752"/>
            <a:ext cx="6553200" cy="472049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D7CFBF1-C9D7-4A3E-B8BE-D4B46568E847}"/>
              </a:ext>
            </a:extLst>
          </p:cNvPr>
          <p:cNvSpPr txBox="1"/>
          <p:nvPr/>
        </p:nvSpPr>
        <p:spPr>
          <a:xfrm>
            <a:off x="2418080" y="5891151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2400" dirty="0" err="1">
                <a:solidFill>
                  <a:prstClr val="black"/>
                </a:solidFill>
                <a:latin typeface="Arial" charset="0"/>
              </a:rPr>
              <a:t>E°</a:t>
            </a:r>
            <a:r>
              <a:rPr lang="en-AU" sz="2400" baseline="-25000" dirty="0" err="1">
                <a:solidFill>
                  <a:prstClr val="black"/>
                </a:solidFill>
                <a:latin typeface="Arial" charset="0"/>
              </a:rPr>
              <a:t>cell</a:t>
            </a:r>
            <a:r>
              <a:rPr lang="en-AU" sz="2400" dirty="0">
                <a:solidFill>
                  <a:prstClr val="black"/>
                </a:solidFill>
                <a:latin typeface="Arial" charset="0"/>
              </a:rPr>
              <a:t> = </a:t>
            </a:r>
            <a:r>
              <a:rPr lang="en-AU" sz="2400" dirty="0" err="1">
                <a:solidFill>
                  <a:prstClr val="black"/>
                </a:solidFill>
                <a:latin typeface="Arial" charset="0"/>
              </a:rPr>
              <a:t>E°</a:t>
            </a:r>
            <a:r>
              <a:rPr lang="en-AU" sz="2400" baseline="-25000" dirty="0" err="1">
                <a:solidFill>
                  <a:prstClr val="black"/>
                </a:solidFill>
                <a:latin typeface="Arial" charset="0"/>
              </a:rPr>
              <a:t>ox</a:t>
            </a:r>
            <a:r>
              <a:rPr lang="en-AU" sz="2400" dirty="0">
                <a:solidFill>
                  <a:prstClr val="black"/>
                </a:solidFill>
                <a:latin typeface="Arial" charset="0"/>
              </a:rPr>
              <a:t>  +  </a:t>
            </a:r>
            <a:r>
              <a:rPr lang="en-AU" sz="2400" dirty="0" err="1">
                <a:solidFill>
                  <a:prstClr val="black"/>
                </a:solidFill>
                <a:latin typeface="Arial" charset="0"/>
              </a:rPr>
              <a:t>E°</a:t>
            </a:r>
            <a:r>
              <a:rPr lang="en-AU" sz="2400" baseline="-25000" dirty="0" err="1">
                <a:solidFill>
                  <a:prstClr val="black"/>
                </a:solidFill>
                <a:latin typeface="Arial" charset="0"/>
              </a:rPr>
              <a:t>red</a:t>
            </a:r>
            <a:r>
              <a:rPr lang="en-AU" sz="2400" dirty="0">
                <a:solidFill>
                  <a:prstClr val="black"/>
                </a:solidFill>
                <a:latin typeface="Arial" charset="0"/>
              </a:rPr>
              <a:t> = 0.76 + 0.34 = 1.10 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00B07B-7EC0-4D76-8A3F-00C0508A1C6A}"/>
              </a:ext>
            </a:extLst>
          </p:cNvPr>
          <p:cNvSpPr txBox="1"/>
          <p:nvPr/>
        </p:nvSpPr>
        <p:spPr>
          <a:xfrm>
            <a:off x="9245600" y="4196080"/>
            <a:ext cx="27432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Positive </a:t>
            </a:r>
            <a:r>
              <a:rPr lang="en-AU" sz="2400" dirty="0" err="1">
                <a:solidFill>
                  <a:prstClr val="black"/>
                </a:solidFill>
                <a:latin typeface="Arial" charset="0"/>
              </a:rPr>
              <a:t>E°</a:t>
            </a:r>
            <a:r>
              <a:rPr lang="en-AU" sz="2400" baseline="-25000" dirty="0" err="1">
                <a:solidFill>
                  <a:prstClr val="black"/>
                </a:solidFill>
                <a:latin typeface="Arial" charset="0"/>
              </a:rPr>
              <a:t>cell</a:t>
            </a:r>
            <a:r>
              <a:rPr lang="en-AU" sz="2400" baseline="-250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AU" sz="2400" dirty="0">
                <a:solidFill>
                  <a:prstClr val="black"/>
                </a:solidFill>
                <a:latin typeface="Arial" charset="0"/>
              </a:rPr>
              <a:t>= spontaneous</a:t>
            </a:r>
          </a:p>
          <a:p>
            <a:endParaRPr lang="en-AU" sz="2400" dirty="0">
              <a:solidFill>
                <a:prstClr val="black"/>
              </a:solidFill>
              <a:latin typeface="Arial" charset="0"/>
            </a:endParaRPr>
          </a:p>
          <a:p>
            <a:r>
              <a:rPr lang="en-AU" sz="2400" dirty="0">
                <a:solidFill>
                  <a:prstClr val="black"/>
                </a:solidFill>
                <a:latin typeface="Arial" charset="0"/>
              </a:rPr>
              <a:t>Negative </a:t>
            </a:r>
            <a:r>
              <a:rPr lang="en-AU" sz="2400" dirty="0" err="1">
                <a:solidFill>
                  <a:prstClr val="black"/>
                </a:solidFill>
                <a:latin typeface="Arial" charset="0"/>
              </a:rPr>
              <a:t>E°</a:t>
            </a:r>
            <a:r>
              <a:rPr lang="en-AU" sz="2400" baseline="-25000" dirty="0" err="1">
                <a:solidFill>
                  <a:prstClr val="black"/>
                </a:solidFill>
                <a:latin typeface="Arial" charset="0"/>
              </a:rPr>
              <a:t>cell</a:t>
            </a:r>
            <a:r>
              <a:rPr lang="en-AU" sz="2400" baseline="-250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AU" sz="2400" dirty="0">
                <a:solidFill>
                  <a:prstClr val="black"/>
                </a:solidFill>
                <a:latin typeface="Arial" charset="0"/>
              </a:rPr>
              <a:t>= will not occur in that direction</a:t>
            </a:r>
            <a:r>
              <a:rPr lang="en-US" sz="2400" dirty="0"/>
              <a:t> 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376129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98410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862188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Standard reduction potential table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AB2C90-F0FF-4507-A4FA-D0162168D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451" y="1214946"/>
            <a:ext cx="6487349" cy="5473319"/>
          </a:xfrm>
          <a:prstGeom prst="rect">
            <a:avLst/>
          </a:prstGeom>
        </p:spPr>
      </p:pic>
      <p:sp>
        <p:nvSpPr>
          <p:cNvPr id="39" name="Text Box 4">
            <a:extLst>
              <a:ext uri="{FF2B5EF4-FFF2-40B4-BE49-F238E27FC236}">
                <a16:creationId xmlns:a16="http://schemas.microsoft.com/office/drawing/2014/main" id="{C5CAE965-7AE8-45B5-B57C-3A6F2E675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" y="1704045"/>
            <a:ext cx="529825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E</a:t>
            </a:r>
            <a:r>
              <a:rPr kumimoji="0" lang="en-US" altLang="en-US" sz="2400" b="0" i="1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0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 is for the reaction as reductions</a:t>
            </a: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The more positive 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E</a:t>
            </a:r>
            <a:r>
              <a:rPr kumimoji="0" lang="en-US" altLang="en-US" sz="2400" b="0" i="1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0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 the greater the tendency for the substance to be reduced</a:t>
            </a: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The more negative 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E</a:t>
            </a:r>
            <a:r>
              <a:rPr kumimoji="0" lang="en-US" altLang="en-US" sz="2400" b="0" i="1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0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 the greater the tendency for the substance to be oxidized</a:t>
            </a:r>
          </a:p>
        </p:txBody>
      </p:sp>
    </p:spTree>
    <p:extLst>
      <p:ext uri="{BB962C8B-B14F-4D97-AF65-F5344CB8AC3E}">
        <p14:creationId xmlns:p14="http://schemas.microsoft.com/office/powerpoint/2010/main" val="2076094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98410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862188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Standard reduction potential table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AB2C90-F0FF-4507-A4FA-D0162168D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451" y="1214946"/>
            <a:ext cx="6487349" cy="5473319"/>
          </a:xfrm>
          <a:prstGeom prst="rect">
            <a:avLst/>
          </a:prstGeom>
        </p:spPr>
      </p:pic>
      <p:sp>
        <p:nvSpPr>
          <p:cNvPr id="39" name="Text Box 4">
            <a:extLst>
              <a:ext uri="{FF2B5EF4-FFF2-40B4-BE49-F238E27FC236}">
                <a16:creationId xmlns:a16="http://schemas.microsoft.com/office/drawing/2014/main" id="{C5CAE965-7AE8-45B5-B57C-3A6F2E675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" y="1704045"/>
            <a:ext cx="529825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Under standard-state conditions, any species on the left of a given half-reaction will react spontaneously with a species that appears on the right of any half-reaction located below it in the table </a:t>
            </a:r>
            <a:br>
              <a:rPr lang="en-US" altLang="en-US" dirty="0"/>
            </a:br>
            <a:r>
              <a:rPr lang="en-US" altLang="en-US" dirty="0"/>
              <a:t>(the diagonal rule)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D5FA46B-497D-4C75-95EF-7A0187C47032}"/>
              </a:ext>
            </a:extLst>
          </p:cNvPr>
          <p:cNvSpPr/>
          <p:nvPr/>
        </p:nvSpPr>
        <p:spPr>
          <a:xfrm>
            <a:off x="6390640" y="2519680"/>
            <a:ext cx="538480" cy="47752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C692233-79CC-415A-B0CC-8CF058D67E25}"/>
              </a:ext>
            </a:extLst>
          </p:cNvPr>
          <p:cNvSpPr/>
          <p:nvPr/>
        </p:nvSpPr>
        <p:spPr>
          <a:xfrm>
            <a:off x="7647339" y="2854960"/>
            <a:ext cx="621854" cy="47752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345918-9730-4EF4-A7FC-52C55B745C04}"/>
              </a:ext>
            </a:extLst>
          </p:cNvPr>
          <p:cNvSpPr txBox="1"/>
          <p:nvPr/>
        </p:nvSpPr>
        <p:spPr>
          <a:xfrm>
            <a:off x="889000" y="5042195"/>
            <a:ext cx="453136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e.g. chlorine (Cl</a:t>
            </a:r>
            <a:r>
              <a:rPr lang="en-US" sz="3200" baseline="-25000" dirty="0"/>
              <a:t>2</a:t>
            </a:r>
            <a:r>
              <a:rPr lang="en-US" sz="3200" dirty="0"/>
              <a:t>) will react with bromide (Br</a:t>
            </a:r>
            <a:r>
              <a:rPr lang="en-US" sz="3200" baseline="30000" dirty="0"/>
              <a:t>-</a:t>
            </a:r>
            <a:r>
              <a:rPr lang="en-US" sz="3200" dirty="0"/>
              <a:t>)</a:t>
            </a:r>
            <a:endParaRPr lang="en-AU" sz="32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C772079-1C12-42A8-80AD-5C02BCFD0909}"/>
              </a:ext>
            </a:extLst>
          </p:cNvPr>
          <p:cNvCxnSpPr>
            <a:stCxn id="9" idx="3"/>
            <a:endCxn id="3" idx="3"/>
          </p:cNvCxnSpPr>
          <p:nvPr/>
        </p:nvCxnSpPr>
        <p:spPr>
          <a:xfrm flipV="1">
            <a:off x="5420360" y="2927269"/>
            <a:ext cx="1049139" cy="26535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FB9B77B-DFEE-41FC-B743-B58BCFDFDCE3}"/>
              </a:ext>
            </a:extLst>
          </p:cNvPr>
          <p:cNvCxnSpPr>
            <a:stCxn id="3" idx="6"/>
            <a:endCxn id="10" idx="2"/>
          </p:cNvCxnSpPr>
          <p:nvPr/>
        </p:nvCxnSpPr>
        <p:spPr>
          <a:xfrm>
            <a:off x="6929120" y="2758440"/>
            <a:ext cx="718219" cy="3352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20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SRP table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pic>
        <p:nvPicPr>
          <p:cNvPr id="9" name="Picture 3" descr="C:\Chang Powerpoint\Figures\CNG7CH19\TABLE191.JPE">
            <a:extLst>
              <a:ext uri="{FF2B5EF4-FFF2-40B4-BE49-F238E27FC236}">
                <a16:creationId xmlns:a16="http://schemas.microsoft.com/office/drawing/2014/main" id="{A5AB58C8-F6EC-404F-BFC0-CEBB03146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092" y="0"/>
            <a:ext cx="4194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5AD8BBAD-B350-4B2D-9B52-8FB946A15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40" y="1739900"/>
            <a:ext cx="708570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The half-cell reactions are reversible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The sign of </a:t>
            </a:r>
            <a:r>
              <a:rPr lang="en-US" altLang="en-US" i="1" dirty="0"/>
              <a:t>E</a:t>
            </a:r>
            <a:r>
              <a:rPr lang="en-US" altLang="en-US" i="1" baseline="30000" dirty="0"/>
              <a:t>0</a:t>
            </a:r>
            <a:r>
              <a:rPr lang="en-US" altLang="en-US" i="1" dirty="0"/>
              <a:t> </a:t>
            </a:r>
            <a:r>
              <a:rPr lang="en-US" altLang="en-US" dirty="0"/>
              <a:t>changes when the reaction is reversed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Changing the stoichiometric coefficients of a half-cell reaction </a:t>
            </a:r>
            <a:r>
              <a:rPr lang="en-US" altLang="en-US" b="1" i="1" dirty="0"/>
              <a:t>does not</a:t>
            </a:r>
            <a:r>
              <a:rPr lang="en-US" altLang="en-US" dirty="0"/>
              <a:t> change the value of </a:t>
            </a:r>
            <a:r>
              <a:rPr lang="en-US" altLang="en-US" i="1" dirty="0"/>
              <a:t>E</a:t>
            </a:r>
            <a:r>
              <a:rPr lang="en-US" altLang="en-US" i="1" baseline="300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1177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06805D-31C4-4DF1-BFD5-5F2C64D730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58" b="64629"/>
          <a:stretch/>
        </p:blipFill>
        <p:spPr>
          <a:xfrm>
            <a:off x="155385" y="711531"/>
            <a:ext cx="11881229" cy="10566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2B8269-764B-4C67-98FA-A2024B9E94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696" r="44601"/>
          <a:stretch/>
        </p:blipFill>
        <p:spPr>
          <a:xfrm>
            <a:off x="155385" y="1861845"/>
            <a:ext cx="8511433" cy="24572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5A62E0-B78E-4322-B98B-588BAC60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7" t="33275"/>
          <a:stretch/>
        </p:blipFill>
        <p:spPr>
          <a:xfrm>
            <a:off x="2603661" y="4319117"/>
            <a:ext cx="6527192" cy="2457272"/>
          </a:xfrm>
          <a:prstGeom prst="rect">
            <a:avLst/>
          </a:prstGeom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8A930DF9-BF5F-431F-B3A8-169F250FD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486" y="141464"/>
            <a:ext cx="8455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dirty="0"/>
              <a:t>Standard Electrode Potentials: predicting reactions</a:t>
            </a:r>
          </a:p>
        </p:txBody>
      </p:sp>
    </p:spTree>
    <p:extLst>
      <p:ext uri="{BB962C8B-B14F-4D97-AF65-F5344CB8AC3E}">
        <p14:creationId xmlns:p14="http://schemas.microsoft.com/office/powerpoint/2010/main" val="427468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">
            <a:extLst>
              <a:ext uri="{FF2B5EF4-FFF2-40B4-BE49-F238E27FC236}">
                <a16:creationId xmlns:a16="http://schemas.microsoft.com/office/drawing/2014/main" id="{8A930DF9-BF5F-431F-B3A8-169F250FD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486" y="141464"/>
            <a:ext cx="8455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dirty="0"/>
              <a:t>Standard Electrode Potentials: predicting reactions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5CD4FF-2581-4275-91E7-CB7854A1EB19}"/>
              </a:ext>
            </a:extLst>
          </p:cNvPr>
          <p:cNvSpPr txBox="1">
            <a:spLocks/>
          </p:cNvSpPr>
          <p:nvPr/>
        </p:nvSpPr>
        <p:spPr>
          <a:xfrm>
            <a:off x="711200" y="2561641"/>
            <a:ext cx="11155680" cy="41468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From these values it can be predicted that:</a:t>
            </a:r>
          </a:p>
          <a:p>
            <a:pPr marL="457200" indent="-342900"/>
            <a:r>
              <a:rPr lang="en-AU" dirty="0"/>
              <a:t>Because Ni</a:t>
            </a:r>
            <a:r>
              <a:rPr lang="en-AU" baseline="30000" dirty="0"/>
              <a:t>2+ </a:t>
            </a:r>
            <a:r>
              <a:rPr lang="en-AU" dirty="0"/>
              <a:t>is the stronger oxidant (has the larger reduction potential (E°)), the electrons in the wire flow towards the nickel half-cell</a:t>
            </a:r>
          </a:p>
          <a:p>
            <a:pPr marL="457200" indent="-342900"/>
            <a:r>
              <a:rPr lang="en-AU" dirty="0"/>
              <a:t>Ni</a:t>
            </a:r>
            <a:r>
              <a:rPr lang="en-AU" baseline="30000" dirty="0"/>
              <a:t>2+ </a:t>
            </a:r>
            <a:r>
              <a:rPr lang="en-AU" dirty="0"/>
              <a:t>will gain electrons (undergo reduction)</a:t>
            </a:r>
          </a:p>
          <a:p>
            <a:pPr marL="457200" indent="-342900"/>
            <a:r>
              <a:rPr lang="en-AU" dirty="0"/>
              <a:t>Ni</a:t>
            </a:r>
            <a:r>
              <a:rPr lang="en-AU" baseline="30000" dirty="0"/>
              <a:t>2+ </a:t>
            </a:r>
            <a:r>
              <a:rPr lang="en-AU" dirty="0"/>
              <a:t>will act as the oxidant</a:t>
            </a:r>
          </a:p>
          <a:p>
            <a:pPr marL="457200" indent="-342900"/>
            <a:r>
              <a:rPr lang="en-AU" dirty="0"/>
              <a:t>Zn will lose electrons (undergo oxidation)</a:t>
            </a:r>
          </a:p>
          <a:p>
            <a:pPr marL="457200" indent="-342900"/>
            <a:r>
              <a:rPr lang="en-AU" dirty="0"/>
              <a:t>Zn will react as the reductant</a:t>
            </a:r>
          </a:p>
          <a:p>
            <a:pPr marL="457200" indent="-342900"/>
            <a:r>
              <a:rPr lang="en-AU" dirty="0"/>
              <a:t>The Ni electrode will be the cathode and the Zn electrode the anode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6B8DE-DA09-48A3-BA63-83D5D7B53B81}"/>
              </a:ext>
            </a:extLst>
          </p:cNvPr>
          <p:cNvSpPr txBox="1"/>
          <p:nvPr/>
        </p:nvSpPr>
        <p:spPr>
          <a:xfrm>
            <a:off x="2123440" y="837921"/>
            <a:ext cx="92151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5F513E"/>
                </a:solidFill>
              </a:rPr>
              <a:t>The relevant standard reduction potentials for a cell are:</a:t>
            </a:r>
          </a:p>
          <a:p>
            <a:r>
              <a:rPr lang="en-US" sz="2800" dirty="0">
                <a:solidFill>
                  <a:srgbClr val="5F513E"/>
                </a:solidFill>
              </a:rPr>
              <a:t>Ni</a:t>
            </a:r>
            <a:r>
              <a:rPr lang="en-US" sz="2800" baseline="30000" dirty="0">
                <a:solidFill>
                  <a:srgbClr val="5F513E"/>
                </a:solidFill>
              </a:rPr>
              <a:t>2+</a:t>
            </a:r>
            <a:r>
              <a:rPr lang="en-US" sz="2800" baseline="-25000" dirty="0">
                <a:solidFill>
                  <a:srgbClr val="5F513E"/>
                </a:solidFill>
              </a:rPr>
              <a:t>(</a:t>
            </a:r>
            <a:r>
              <a:rPr lang="en-US" sz="2800" baseline="-25000" dirty="0" err="1">
                <a:solidFill>
                  <a:srgbClr val="5F513E"/>
                </a:solidFill>
              </a:rPr>
              <a:t>aq</a:t>
            </a:r>
            <a:r>
              <a:rPr lang="en-US" sz="2800" baseline="-25000" dirty="0">
                <a:solidFill>
                  <a:srgbClr val="5F513E"/>
                </a:solidFill>
              </a:rPr>
              <a:t>) </a:t>
            </a:r>
            <a:r>
              <a:rPr lang="en-US" sz="2800" dirty="0">
                <a:solidFill>
                  <a:srgbClr val="5F513E"/>
                </a:solidFill>
              </a:rPr>
              <a:t>+ 2 e</a:t>
            </a:r>
            <a:r>
              <a:rPr lang="en-US" sz="2800" baseline="30000" dirty="0">
                <a:solidFill>
                  <a:srgbClr val="5F513E"/>
                </a:solidFill>
              </a:rPr>
              <a:t>-</a:t>
            </a:r>
            <a:r>
              <a:rPr lang="en-US" sz="2800" dirty="0">
                <a:solidFill>
                  <a:srgbClr val="5F513E"/>
                </a:solidFill>
              </a:rPr>
              <a:t> </a:t>
            </a:r>
            <a:r>
              <a:rPr lang="en-US" sz="2800" dirty="0">
                <a:solidFill>
                  <a:srgbClr val="5F513E"/>
                </a:solidFill>
                <a:sym typeface="Wingdings" pitchFamily="2" charset="2"/>
              </a:rPr>
              <a:t>      Ni</a:t>
            </a:r>
            <a:r>
              <a:rPr lang="en-US" sz="2800" baseline="-25000" dirty="0">
                <a:solidFill>
                  <a:srgbClr val="5F513E"/>
                </a:solidFill>
                <a:sym typeface="Wingdings" pitchFamily="2" charset="2"/>
              </a:rPr>
              <a:t>(s)</a:t>
            </a:r>
            <a:r>
              <a:rPr lang="en-US" sz="2800" dirty="0">
                <a:solidFill>
                  <a:srgbClr val="5F513E"/>
                </a:solidFill>
                <a:sym typeface="Wingdings" pitchFamily="2" charset="2"/>
              </a:rPr>
              <a:t>	E° = -0.26 V</a:t>
            </a:r>
          </a:p>
          <a:p>
            <a:r>
              <a:rPr lang="en-US" sz="2800" dirty="0">
                <a:solidFill>
                  <a:srgbClr val="5F513E"/>
                </a:solidFill>
                <a:sym typeface="Wingdings" pitchFamily="2" charset="2"/>
              </a:rPr>
              <a:t>Zn</a:t>
            </a:r>
            <a:r>
              <a:rPr lang="en-US" sz="2800" baseline="30000" dirty="0">
                <a:solidFill>
                  <a:srgbClr val="5F513E"/>
                </a:solidFill>
                <a:sym typeface="Wingdings" pitchFamily="2" charset="2"/>
              </a:rPr>
              <a:t>2+</a:t>
            </a:r>
            <a:r>
              <a:rPr lang="en-US" sz="2800" baseline="-25000" dirty="0">
                <a:solidFill>
                  <a:srgbClr val="5F513E"/>
                </a:solidFill>
                <a:sym typeface="Wingdings" pitchFamily="2" charset="2"/>
              </a:rPr>
              <a:t>(</a:t>
            </a:r>
            <a:r>
              <a:rPr lang="en-US" sz="2800" baseline="-25000" dirty="0" err="1">
                <a:solidFill>
                  <a:srgbClr val="5F513E"/>
                </a:solidFill>
                <a:sym typeface="Wingdings" pitchFamily="2" charset="2"/>
              </a:rPr>
              <a:t>aq</a:t>
            </a:r>
            <a:r>
              <a:rPr lang="en-US" sz="2800" baseline="-25000" dirty="0">
                <a:solidFill>
                  <a:srgbClr val="5F513E"/>
                </a:solidFill>
                <a:sym typeface="Wingdings" pitchFamily="2" charset="2"/>
              </a:rPr>
              <a:t>) </a:t>
            </a:r>
            <a:r>
              <a:rPr lang="en-US" sz="2800" dirty="0">
                <a:solidFill>
                  <a:srgbClr val="5F513E"/>
                </a:solidFill>
                <a:sym typeface="Wingdings" pitchFamily="2" charset="2"/>
              </a:rPr>
              <a:t>+ 2 e</a:t>
            </a:r>
            <a:r>
              <a:rPr lang="en-US" sz="2800" baseline="30000" dirty="0">
                <a:solidFill>
                  <a:srgbClr val="5F513E"/>
                </a:solidFill>
                <a:sym typeface="Wingdings" pitchFamily="2" charset="2"/>
              </a:rPr>
              <a:t>-</a:t>
            </a:r>
            <a:r>
              <a:rPr lang="en-US" sz="2800" dirty="0">
                <a:solidFill>
                  <a:srgbClr val="5F513E"/>
                </a:solidFill>
                <a:sym typeface="Wingdings" pitchFamily="2" charset="2"/>
              </a:rPr>
              <a:t>      Zn</a:t>
            </a:r>
            <a:r>
              <a:rPr lang="en-US" sz="2800" baseline="-25000" dirty="0">
                <a:solidFill>
                  <a:srgbClr val="5F513E"/>
                </a:solidFill>
                <a:sym typeface="Wingdings" pitchFamily="2" charset="2"/>
              </a:rPr>
              <a:t>(s)</a:t>
            </a:r>
            <a:r>
              <a:rPr lang="en-US" sz="2800" dirty="0">
                <a:solidFill>
                  <a:srgbClr val="5F513E"/>
                </a:solidFill>
                <a:sym typeface="Wingdings" pitchFamily="2" charset="2"/>
              </a:rPr>
              <a:t>	E° = -0.76 V</a:t>
            </a:r>
            <a:endParaRPr lang="en-US" sz="2800" dirty="0">
              <a:solidFill>
                <a:srgbClr val="5F51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140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">
            <a:extLst>
              <a:ext uri="{FF2B5EF4-FFF2-40B4-BE49-F238E27FC236}">
                <a16:creationId xmlns:a16="http://schemas.microsoft.com/office/drawing/2014/main" id="{8A930DF9-BF5F-431F-B3A8-169F250FD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486" y="141464"/>
            <a:ext cx="8455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dirty="0"/>
              <a:t>Standard Electrode Potentials: calculating E</a:t>
            </a:r>
            <a:r>
              <a:rPr lang="en-US" altLang="en-US" sz="2800" i="1" baseline="30000" dirty="0"/>
              <a:t>0</a:t>
            </a:r>
            <a:r>
              <a:rPr lang="en-US" altLang="en-US" sz="2800" i="1" baseline="-25000" dirty="0"/>
              <a:t>cell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DD9AA4C5-2109-4E7D-9803-AF910E738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943646"/>
            <a:ext cx="107737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F543F"/>
                </a:solidFill>
                <a:effectLst/>
                <a:uLnTx/>
                <a:uFillTx/>
                <a:latin typeface="Arial" charset="0"/>
              </a:rPr>
              <a:t>What is the standard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CF543F"/>
                </a:solidFill>
                <a:effectLst/>
                <a:uLnTx/>
                <a:uFillTx/>
                <a:latin typeface="Arial" charset="0"/>
              </a:rPr>
              <a:t>emf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F543F"/>
                </a:solidFill>
                <a:effectLst/>
                <a:uLnTx/>
                <a:uFillTx/>
                <a:latin typeface="Arial" charset="0"/>
              </a:rPr>
              <a:t> of an electrochemical cell made of a Cd electrode in a 1.0 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F543F"/>
                </a:solidFill>
                <a:effectLst/>
                <a:uLnTx/>
                <a:uFillTx/>
                <a:latin typeface="Arial" charset="0"/>
              </a:rPr>
              <a:t>M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F543F"/>
                </a:solidFill>
                <a:effectLst/>
                <a:uLnTx/>
                <a:uFillTx/>
                <a:latin typeface="Arial" charset="0"/>
              </a:rPr>
              <a:t> Cd(NO</a:t>
            </a:r>
            <a:r>
              <a:rPr kumimoji="0" lang="en-US" alt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CF543F"/>
                </a:solidFill>
                <a:effectLst/>
                <a:uLnTx/>
                <a:uFillTx/>
                <a:latin typeface="Arial" charset="0"/>
              </a:rPr>
              <a:t>3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F543F"/>
                </a:solidFill>
                <a:effectLst/>
                <a:uLnTx/>
                <a:uFillTx/>
                <a:latin typeface="Arial" charset="0"/>
              </a:rPr>
              <a:t>)</a:t>
            </a:r>
            <a:r>
              <a:rPr kumimoji="0" lang="en-US" alt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CF543F"/>
                </a:solidFill>
                <a:effectLst/>
                <a:uLnTx/>
                <a:uFillTx/>
                <a:latin typeface="Arial" charset="0"/>
              </a:rPr>
              <a:t>2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F543F"/>
                </a:solidFill>
                <a:effectLst/>
                <a:uLnTx/>
                <a:uFillTx/>
                <a:latin typeface="Arial" charset="0"/>
              </a:rPr>
              <a:t> solution and a Cr electrode in a 1.0 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F543F"/>
                </a:solidFill>
                <a:effectLst/>
                <a:uLnTx/>
                <a:uFillTx/>
                <a:latin typeface="Arial" charset="0"/>
              </a:rPr>
              <a:t>M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F543F"/>
                </a:solidFill>
                <a:effectLst/>
                <a:uLnTx/>
                <a:uFillTx/>
                <a:latin typeface="Arial" charset="0"/>
              </a:rPr>
              <a:t> Cr(NO</a:t>
            </a:r>
            <a:r>
              <a:rPr kumimoji="0" lang="en-US" alt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CF543F"/>
                </a:solidFill>
                <a:effectLst/>
                <a:uLnTx/>
                <a:uFillTx/>
                <a:latin typeface="Arial" charset="0"/>
              </a:rPr>
              <a:t>3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F543F"/>
                </a:solidFill>
                <a:effectLst/>
                <a:uLnTx/>
                <a:uFillTx/>
                <a:latin typeface="Arial" charset="0"/>
              </a:rPr>
              <a:t>)</a:t>
            </a:r>
            <a:r>
              <a:rPr kumimoji="0" lang="en-US" alt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CF543F"/>
                </a:solidFill>
                <a:effectLst/>
                <a:uLnTx/>
                <a:uFillTx/>
                <a:latin typeface="Arial" charset="0"/>
              </a:rPr>
              <a:t>3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F543F"/>
                </a:solidFill>
                <a:effectLst/>
                <a:uLnTx/>
                <a:uFillTx/>
                <a:latin typeface="Arial" charset="0"/>
              </a:rPr>
              <a:t> solution?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CF543F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3DE2CBA1-A7C0-48F1-A3BB-51F810D0AF03}"/>
              </a:ext>
            </a:extLst>
          </p:cNvPr>
          <p:cNvGrpSpPr>
            <a:grpSpLocks/>
          </p:cNvGrpSpPr>
          <p:nvPr/>
        </p:nvGrpSpPr>
        <p:grpSpPr bwMode="auto">
          <a:xfrm>
            <a:off x="1657032" y="2013692"/>
            <a:ext cx="5603875" cy="457200"/>
            <a:chOff x="470" y="1225"/>
            <a:chExt cx="3530" cy="288"/>
          </a:xfrm>
        </p:grpSpPr>
        <p:sp>
          <p:nvSpPr>
            <p:cNvPr id="8" name="Text Box 7">
              <a:extLst>
                <a:ext uri="{FF2B5EF4-FFF2-40B4-BE49-F238E27FC236}">
                  <a16:creationId xmlns:a16="http://schemas.microsoft.com/office/drawing/2014/main" id="{B62CBC0B-7AE7-4977-A1B1-56D19C27F5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" y="1225"/>
              <a:ext cx="35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Cd</a:t>
              </a:r>
              <a:r>
                <a:rPr kumimoji="0" lang="en-US" altLang="en-US" sz="2400" b="0" i="0" u="none" strike="noStrike" kern="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2+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(</a:t>
              </a:r>
              <a:r>
                <a:rPr kumimoji="0" lang="en-US" altLang="en-US" sz="2000" b="0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aq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)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 + 2e</a:t>
              </a:r>
              <a:r>
                <a:rPr kumimoji="0" lang="en-US" altLang="en-US" sz="2400" b="0" i="0" u="none" strike="noStrike" kern="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-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          Cd 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(</a:t>
              </a:r>
              <a:r>
                <a:rPr kumimoji="0" lang="en-US" altLang="en-US" sz="2000" b="0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s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)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   </a:t>
              </a: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E</a:t>
              </a:r>
              <a:r>
                <a:rPr kumimoji="0" lang="en-US" altLang="en-US" sz="2400" b="0" i="1" u="none" strike="noStrike" kern="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0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 = -0.40 V</a:t>
              </a:r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7F60D2D9-E51F-448F-BB34-9655653B49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4" y="1376"/>
              <a:ext cx="432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0" name="Group 13">
            <a:extLst>
              <a:ext uri="{FF2B5EF4-FFF2-40B4-BE49-F238E27FC236}">
                <a16:creationId xmlns:a16="http://schemas.microsoft.com/office/drawing/2014/main" id="{22AC23D9-4139-49F7-B426-778538ACCD8E}"/>
              </a:ext>
            </a:extLst>
          </p:cNvPr>
          <p:cNvGrpSpPr>
            <a:grpSpLocks/>
          </p:cNvGrpSpPr>
          <p:nvPr/>
        </p:nvGrpSpPr>
        <p:grpSpPr bwMode="auto">
          <a:xfrm>
            <a:off x="1672907" y="2583605"/>
            <a:ext cx="5551488" cy="457200"/>
            <a:chOff x="480" y="1584"/>
            <a:chExt cx="3497" cy="288"/>
          </a:xfrm>
        </p:grpSpPr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4951D0B7-75A2-450F-A641-30A92DC05D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1584"/>
              <a:ext cx="34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Cr</a:t>
              </a:r>
              <a:r>
                <a:rPr kumimoji="0" lang="en-US" altLang="en-US" sz="2400" b="0" i="0" u="none" strike="noStrike" kern="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3+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(</a:t>
              </a:r>
              <a:r>
                <a:rPr kumimoji="0" lang="en-US" altLang="en-US" sz="2000" b="0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aq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)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 + 3e</a:t>
              </a:r>
              <a:r>
                <a:rPr kumimoji="0" lang="en-US" altLang="en-US" sz="2400" b="0" i="0" u="none" strike="noStrike" kern="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-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          Cr 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(</a:t>
              </a:r>
              <a:r>
                <a:rPr kumimoji="0" lang="en-US" altLang="en-US" sz="2000" b="0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s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)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    </a:t>
              </a: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E</a:t>
              </a:r>
              <a:r>
                <a:rPr kumimoji="0" lang="en-US" altLang="en-US" sz="2400" b="0" i="1" u="none" strike="noStrike" kern="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0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 = -0.74 V</a:t>
              </a:r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0AF28FA4-88C0-4B9A-82E9-CB32214C14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2" y="1735"/>
              <a:ext cx="432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6" name="Text Box 14">
            <a:extLst>
              <a:ext uri="{FF2B5EF4-FFF2-40B4-BE49-F238E27FC236}">
                <a16:creationId xmlns:a16="http://schemas.microsoft.com/office/drawing/2014/main" id="{7159F754-3A61-47A9-8ADD-634D396ED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5832" y="2050205"/>
            <a:ext cx="3276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Cd is the stronger oxidizer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Cd will oxidize Cr</a:t>
            </a:r>
          </a:p>
        </p:txBody>
      </p:sp>
      <p:grpSp>
        <p:nvGrpSpPr>
          <p:cNvPr id="17" name="Group 15">
            <a:extLst>
              <a:ext uri="{FF2B5EF4-FFF2-40B4-BE49-F238E27FC236}">
                <a16:creationId xmlns:a16="http://schemas.microsoft.com/office/drawing/2014/main" id="{6731BA08-2A8E-46EC-B53C-31CDB097F1CC}"/>
              </a:ext>
            </a:extLst>
          </p:cNvPr>
          <p:cNvGrpSpPr>
            <a:grpSpLocks/>
          </p:cNvGrpSpPr>
          <p:nvPr/>
        </p:nvGrpSpPr>
        <p:grpSpPr bwMode="auto">
          <a:xfrm>
            <a:off x="4658996" y="3650411"/>
            <a:ext cx="3898902" cy="461963"/>
            <a:chOff x="2315" y="3472"/>
            <a:chExt cx="2456" cy="291"/>
          </a:xfrm>
        </p:grpSpPr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id="{BAF13A0D-6285-4527-9662-71E5D7BC58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5" y="3472"/>
              <a:ext cx="24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F543F"/>
                  </a:solidFill>
                  <a:effectLst/>
                  <a:uLnTx/>
                  <a:uFillTx/>
                  <a:latin typeface="Arial" charset="0"/>
                </a:rPr>
                <a:t>Cd</a:t>
              </a:r>
              <a:r>
                <a:rPr kumimoji="0" lang="en-US" altLang="en-US" sz="2400" b="0" i="0" u="none" strike="noStrike" kern="0" cap="none" spc="0" normalizeH="0" baseline="30000" noProof="0" dirty="0">
                  <a:ln>
                    <a:noFill/>
                  </a:ln>
                  <a:solidFill>
                    <a:srgbClr val="CF543F"/>
                  </a:solidFill>
                  <a:effectLst/>
                  <a:uLnTx/>
                  <a:uFillTx/>
                  <a:latin typeface="Arial" charset="0"/>
                </a:rPr>
                <a:t>2+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F543F"/>
                  </a:solidFill>
                  <a:effectLst/>
                  <a:uLnTx/>
                  <a:uFillTx/>
                  <a:latin typeface="Arial" charset="0"/>
                </a:rPr>
                <a:t> (1M)  +2e</a:t>
              </a:r>
              <a:r>
                <a:rPr kumimoji="0" lang="en-US" altLang="en-US" sz="2400" b="0" i="0" u="none" strike="noStrike" kern="0" cap="none" spc="0" normalizeH="0" baseline="30000" noProof="0" dirty="0">
                  <a:ln>
                    <a:noFill/>
                  </a:ln>
                  <a:solidFill>
                    <a:srgbClr val="CF543F"/>
                  </a:solidFill>
                  <a:effectLst/>
                  <a:uLnTx/>
                  <a:uFillTx/>
                  <a:latin typeface="Arial" charset="0"/>
                </a:rPr>
                <a:t>-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F543F"/>
                  </a:solidFill>
                  <a:effectLst/>
                  <a:uLnTx/>
                  <a:uFillTx/>
                  <a:latin typeface="Arial" charset="0"/>
                </a:rPr>
                <a:t>         Cd (s)</a:t>
              </a:r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9FB3B953-8C8E-413C-B169-0747FCA221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8" y="3616"/>
              <a:ext cx="432" cy="0"/>
            </a:xfrm>
            <a:prstGeom prst="line">
              <a:avLst/>
            </a:prstGeom>
            <a:noFill/>
            <a:ln w="28575">
              <a:solidFill>
                <a:srgbClr val="CF543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20" name="Group 48">
            <a:extLst>
              <a:ext uri="{FF2B5EF4-FFF2-40B4-BE49-F238E27FC236}">
                <a16:creationId xmlns:a16="http://schemas.microsoft.com/office/drawing/2014/main" id="{96B80828-98A8-4DD2-9D34-98AECD9259BF}"/>
              </a:ext>
            </a:extLst>
          </p:cNvPr>
          <p:cNvGrpSpPr>
            <a:grpSpLocks/>
          </p:cNvGrpSpPr>
          <p:nvPr/>
        </p:nvGrpSpPr>
        <p:grpSpPr bwMode="auto">
          <a:xfrm>
            <a:off x="5343207" y="3117005"/>
            <a:ext cx="3890963" cy="457200"/>
            <a:chOff x="2370" y="1872"/>
            <a:chExt cx="2451" cy="288"/>
          </a:xfrm>
        </p:grpSpPr>
        <p:sp>
          <p:nvSpPr>
            <p:cNvPr id="21" name="Text Box 19">
              <a:extLst>
                <a:ext uri="{FF2B5EF4-FFF2-40B4-BE49-F238E27FC236}">
                  <a16:creationId xmlns:a16="http://schemas.microsoft.com/office/drawing/2014/main" id="{9FD092C7-E31E-41AE-A53A-537EB29FC7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0" y="1872"/>
              <a:ext cx="24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Cr (s)          Cr</a:t>
              </a:r>
              <a:r>
                <a:rPr kumimoji="0" lang="en-US" altLang="en-US" sz="2400" b="0" i="0" u="none" strike="noStrike" kern="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3+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 (1 </a:t>
              </a:r>
              <a:r>
                <a:rPr kumimoji="0" lang="en-US" alt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M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) + 3e</a:t>
              </a:r>
              <a:r>
                <a:rPr kumimoji="0" lang="en-US" altLang="en-US" sz="2400" b="0" i="0" u="none" strike="noStrike" kern="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-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2" name="Line 20">
              <a:extLst>
                <a:ext uri="{FF2B5EF4-FFF2-40B4-BE49-F238E27FC236}">
                  <a16:creationId xmlns:a16="http://schemas.microsoft.com/office/drawing/2014/main" id="{BE481916-1B3D-4459-8438-861A49735A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0" y="2007"/>
              <a:ext cx="43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3" name="Text Box 21">
            <a:extLst>
              <a:ext uri="{FF2B5EF4-FFF2-40B4-BE49-F238E27FC236}">
                <a16:creationId xmlns:a16="http://schemas.microsoft.com/office/drawing/2014/main" id="{9DA93815-215B-41CE-986D-E8B4D564B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9732" y="3117005"/>
            <a:ext cx="266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Anode (oxidation):</a:t>
            </a:r>
          </a:p>
        </p:txBody>
      </p:sp>
      <p:sp>
        <p:nvSpPr>
          <p:cNvPr id="24" name="Text Box 22">
            <a:extLst>
              <a:ext uri="{FF2B5EF4-FFF2-40B4-BE49-F238E27FC236}">
                <a16:creationId xmlns:a16="http://schemas.microsoft.com/office/drawing/2014/main" id="{3DB877D9-7C8E-475E-8CD1-282340A64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607" y="3648817"/>
            <a:ext cx="2965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CF543F"/>
                </a:solidFill>
                <a:effectLst/>
                <a:uLnTx/>
                <a:uFillTx/>
                <a:latin typeface="Arial" charset="0"/>
              </a:rPr>
              <a:t>Cathode (reduction):</a:t>
            </a:r>
          </a:p>
        </p:txBody>
      </p:sp>
      <p:sp>
        <p:nvSpPr>
          <p:cNvPr id="25" name="Line 23">
            <a:extLst>
              <a:ext uri="{FF2B5EF4-FFF2-40B4-BE49-F238E27FC236}">
                <a16:creationId xmlns:a16="http://schemas.microsoft.com/office/drawing/2014/main" id="{D3C8DDE4-0946-472D-B92B-100EA952D50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9732" y="4158405"/>
            <a:ext cx="80772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6" name="Text Box 29">
            <a:extLst>
              <a:ext uri="{FF2B5EF4-FFF2-40B4-BE49-F238E27FC236}">
                <a16:creationId xmlns:a16="http://schemas.microsoft.com/office/drawing/2014/main" id="{491C0378-C6FC-4F2B-BFAE-2881F7C78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7032" y="3093192"/>
            <a:ext cx="7662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[x 2]</a:t>
            </a:r>
          </a:p>
        </p:txBody>
      </p:sp>
      <p:sp>
        <p:nvSpPr>
          <p:cNvPr id="27" name="Text Box 30">
            <a:extLst>
              <a:ext uri="{FF2B5EF4-FFF2-40B4-BE49-F238E27FC236}">
                <a16:creationId xmlns:a16="http://schemas.microsoft.com/office/drawing/2014/main" id="{3502711C-C529-40B5-8D26-436C2503A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7032" y="3613892"/>
            <a:ext cx="7662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F543F"/>
                </a:solidFill>
                <a:effectLst/>
                <a:uLnTx/>
                <a:uFillTx/>
                <a:latin typeface="Arial" charset="0"/>
              </a:rPr>
              <a:t>[x 3]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3F9A03C-25EE-4A3D-9984-7B3F61B5EF26}"/>
              </a:ext>
            </a:extLst>
          </p:cNvPr>
          <p:cNvGrpSpPr/>
          <p:nvPr/>
        </p:nvGrpSpPr>
        <p:grpSpPr>
          <a:xfrm>
            <a:off x="4287519" y="4690217"/>
            <a:ext cx="3008313" cy="1600200"/>
            <a:chOff x="3078163" y="4724400"/>
            <a:chExt cx="3008313" cy="1600200"/>
          </a:xfrm>
        </p:grpSpPr>
        <p:grpSp>
          <p:nvGrpSpPr>
            <p:cNvPr id="29" name="Group 32">
              <a:extLst>
                <a:ext uri="{FF2B5EF4-FFF2-40B4-BE49-F238E27FC236}">
                  <a16:creationId xmlns:a16="http://schemas.microsoft.com/office/drawing/2014/main" id="{6A0A37F6-3147-4487-A73A-00B47193D1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82925" y="4724400"/>
              <a:ext cx="2370138" cy="495300"/>
              <a:chOff x="3072" y="2616"/>
              <a:chExt cx="1493" cy="312"/>
            </a:xfrm>
          </p:grpSpPr>
          <p:grpSp>
            <p:nvGrpSpPr>
              <p:cNvPr id="36" name="Group 33">
                <a:extLst>
                  <a:ext uri="{FF2B5EF4-FFF2-40B4-BE49-F238E27FC236}">
                    <a16:creationId xmlns:a16="http://schemas.microsoft.com/office/drawing/2014/main" id="{18524B67-DFFB-44DC-BBA9-C8775396E3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72" y="2616"/>
                <a:ext cx="1491" cy="312"/>
                <a:chOff x="672" y="2160"/>
                <a:chExt cx="1491" cy="312"/>
              </a:xfrm>
            </p:grpSpPr>
            <p:sp>
              <p:nvSpPr>
                <p:cNvPr id="39" name="Text Box 34">
                  <a:extLst>
                    <a:ext uri="{FF2B5EF4-FFF2-40B4-BE49-F238E27FC236}">
                      <a16:creationId xmlns:a16="http://schemas.microsoft.com/office/drawing/2014/main" id="{A2328CBE-E244-44D4-A939-AF3F8D06095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2" y="2160"/>
                  <a:ext cx="1491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rPr>
                    <a:t>E</a:t>
                  </a:r>
                  <a:r>
                    <a:rPr kumimoji="0" lang="en-US" altLang="en-US" sz="2400" b="0" i="1" u="none" strike="noStrike" kern="0" cap="none" spc="0" normalizeH="0" baseline="30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rPr>
                    <a:t>0</a:t>
                  </a:r>
                  <a:r>
                    <a:rPr kumimoji="0" lang="en-US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rPr>
                    <a:t>   = </a:t>
                  </a:r>
                  <a:r>
                    <a:rPr kumimoji="0" lang="en-US" altLang="en-US" sz="2400" b="0" i="1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E</a:t>
                  </a:r>
                  <a:r>
                    <a:rPr kumimoji="0" lang="en-US" altLang="en-US" sz="2400" b="0" i="1" u="none" strike="noStrike" kern="0" cap="none" spc="0" normalizeH="0" baseline="-2500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red</a:t>
                  </a:r>
                  <a:r>
                    <a:rPr kumimoji="0" lang="en-US" altLang="en-US" sz="24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rPr>
                    <a:t> + </a:t>
                  </a:r>
                  <a:r>
                    <a:rPr kumimoji="0" lang="en-US" altLang="en-US" sz="2400" b="0" i="1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E</a:t>
                  </a:r>
                  <a:r>
                    <a:rPr kumimoji="0" lang="en-US" altLang="en-US" sz="2400" b="0" i="1" u="none" strike="noStrike" kern="0" cap="none" spc="0" normalizeH="0" baseline="-2500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ox</a:t>
                  </a:r>
                  <a:endParaRPr kumimoji="0" lang="en-US" alt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40" name="Text Box 35">
                  <a:extLst>
                    <a:ext uri="{FF2B5EF4-FFF2-40B4-BE49-F238E27FC236}">
                      <a16:creationId xmlns:a16="http://schemas.microsoft.com/office/drawing/2014/main" id="{BCFFB96E-4CA6-448B-9561-F300790B708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92" y="2260"/>
                  <a:ext cx="30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600" b="0" i="1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rPr>
                    <a:t>cell</a:t>
                  </a:r>
                </a:p>
              </p:txBody>
            </p:sp>
          </p:grpSp>
          <p:sp>
            <p:nvSpPr>
              <p:cNvPr id="37" name="Text Box 36">
                <a:extLst>
                  <a:ext uri="{FF2B5EF4-FFF2-40B4-BE49-F238E27FC236}">
                    <a16:creationId xmlns:a16="http://schemas.microsoft.com/office/drawing/2014/main" id="{E782AAE5-28F8-4143-9190-8979F20492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9" y="2616"/>
                <a:ext cx="219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0</a:t>
                </a:r>
              </a:p>
            </p:txBody>
          </p:sp>
          <p:sp>
            <p:nvSpPr>
              <p:cNvPr id="38" name="Text Box 37">
                <a:extLst>
                  <a:ext uri="{FF2B5EF4-FFF2-40B4-BE49-F238E27FC236}">
                    <a16:creationId xmlns:a16="http://schemas.microsoft.com/office/drawing/2014/main" id="{110E2DA8-05DE-47CC-A067-0F7B45DC0C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6" y="2616"/>
                <a:ext cx="219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0</a:t>
                </a:r>
              </a:p>
            </p:txBody>
          </p:sp>
        </p:grpSp>
        <p:grpSp>
          <p:nvGrpSpPr>
            <p:cNvPr id="30" name="Group 39">
              <a:extLst>
                <a:ext uri="{FF2B5EF4-FFF2-40B4-BE49-F238E27FC236}">
                  <a16:creationId xmlns:a16="http://schemas.microsoft.com/office/drawing/2014/main" id="{C24EC7E5-E8D2-4C93-9029-AE5EE4B72B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86100" y="5295900"/>
              <a:ext cx="3000376" cy="495300"/>
              <a:chOff x="672" y="2160"/>
              <a:chExt cx="1890" cy="312"/>
            </a:xfrm>
          </p:grpSpPr>
          <p:sp>
            <p:nvSpPr>
              <p:cNvPr id="34" name="Text Box 40">
                <a:extLst>
                  <a:ext uri="{FF2B5EF4-FFF2-40B4-BE49-F238E27FC236}">
                    <a16:creationId xmlns:a16="http://schemas.microsoft.com/office/drawing/2014/main" id="{7E98E44C-0D00-4FF7-8AEA-F460C9A19B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" y="2160"/>
                <a:ext cx="189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rPr>
                  <a:t>E</a:t>
                </a:r>
                <a:r>
                  <a:rPr kumimoji="0" lang="en-US" altLang="en-US" sz="2400" b="0" i="1" u="none" strike="noStrike" kern="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rPr>
                  <a:t>0</a:t>
                </a:r>
                <a:r>
                  <a: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rPr>
                  <a:t>   = (-0.40) + 0.74 </a:t>
                </a:r>
                <a:endParaRPr kumimoji="0" lang="en-US" alt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5" name="Text Box 41">
                <a:extLst>
                  <a:ext uri="{FF2B5EF4-FFF2-40B4-BE49-F238E27FC236}">
                    <a16:creationId xmlns:a16="http://schemas.microsoft.com/office/drawing/2014/main" id="{A05A8325-BEDE-4813-A729-B947B33ABA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2" y="2260"/>
                <a:ext cx="30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1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rPr>
                  <a:t>cell</a:t>
                </a:r>
              </a:p>
            </p:txBody>
          </p:sp>
        </p:grpSp>
        <p:grpSp>
          <p:nvGrpSpPr>
            <p:cNvPr id="31" name="Group 44">
              <a:extLst>
                <a:ext uri="{FF2B5EF4-FFF2-40B4-BE49-F238E27FC236}">
                  <a16:creationId xmlns:a16="http://schemas.microsoft.com/office/drawing/2014/main" id="{9368C0DF-3ADE-405A-89A5-707EDEF7DD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8163" y="5829300"/>
              <a:ext cx="1931989" cy="495300"/>
              <a:chOff x="672" y="2160"/>
              <a:chExt cx="1217" cy="312"/>
            </a:xfrm>
          </p:grpSpPr>
          <p:sp>
            <p:nvSpPr>
              <p:cNvPr id="32" name="Text Box 45">
                <a:extLst>
                  <a:ext uri="{FF2B5EF4-FFF2-40B4-BE49-F238E27FC236}">
                    <a16:creationId xmlns:a16="http://schemas.microsoft.com/office/drawing/2014/main" id="{DD40AEB5-7EB5-4B31-83E2-B60ABC5699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" y="2160"/>
                <a:ext cx="121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rPr>
                  <a:t>E</a:t>
                </a:r>
                <a:r>
                  <a:rPr kumimoji="0" lang="en-US" altLang="en-US" sz="2400" b="0" i="1" u="none" strike="noStrike" kern="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rPr>
                  <a:t>0</a:t>
                </a:r>
                <a:r>
                  <a: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rPr>
                  <a:t>   = 0.34 V </a:t>
                </a:r>
                <a:endParaRPr kumimoji="0" lang="en-US" alt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3" name="Text Box 46">
                <a:extLst>
                  <a:ext uri="{FF2B5EF4-FFF2-40B4-BE49-F238E27FC236}">
                    <a16:creationId xmlns:a16="http://schemas.microsoft.com/office/drawing/2014/main" id="{0EBF6EC0-995C-480C-A279-1F53026EC4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2" y="2260"/>
                <a:ext cx="30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1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rPr>
                  <a:t>cell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46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Limitations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E9BAAD-F009-47AA-87FD-872BBEE4608B}"/>
              </a:ext>
            </a:extLst>
          </p:cNvPr>
          <p:cNvSpPr txBox="1"/>
          <p:nvPr/>
        </p:nvSpPr>
        <p:spPr>
          <a:xfrm>
            <a:off x="548640" y="1493520"/>
            <a:ext cx="10972800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Standard reduction potential data is at standard conditions only, if you change the concentration or pressure of a species in a half-reaction the E value will change effecting its ranking compared to other reactions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You can actually build a Concentration cell! Cu/Cu</a:t>
            </a:r>
            <a:r>
              <a:rPr lang="en-US" sz="2800" baseline="30000" dirty="0"/>
              <a:t>2+ </a:t>
            </a:r>
            <a:r>
              <a:rPr lang="en-US" sz="2800" dirty="0"/>
              <a:t>on each side but with hugely different concentrations (very extension)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Other major limitation – it only tells you if the reaction is spontaneous, it tells you nothing about the rate of a reaction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4118840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9D0ABB-7CD5-45CE-AE92-1B374BE1F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280" y="2292989"/>
            <a:ext cx="3111500" cy="3370792"/>
          </a:xfrm>
          <a:prstGeom prst="rect">
            <a:avLst/>
          </a:prstGeom>
        </p:spPr>
      </p:pic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Review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9" name="Text Box 1026">
            <a:extLst>
              <a:ext uri="{FF2B5EF4-FFF2-40B4-BE49-F238E27FC236}">
                <a16:creationId xmlns:a16="http://schemas.microsoft.com/office/drawing/2014/main" id="{08A20731-F78A-4C02-A4FF-787021ECB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347" y="1654672"/>
            <a:ext cx="9001329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3200" dirty="0"/>
              <a:t>Oxidation </a:t>
            </a:r>
          </a:p>
          <a:p>
            <a:pPr marL="457200" indent="-457200" eaLnBrk="1" hangingPunct="1">
              <a:spcBef>
                <a:spcPct val="50000"/>
              </a:spcBef>
              <a:buFont typeface="Arial"/>
              <a:buChar char="•"/>
            </a:pPr>
            <a:r>
              <a:rPr lang="en-AU" altLang="en-US" dirty="0"/>
              <a:t>a species is oxidized when it loses one or more electrons</a:t>
            </a:r>
          </a:p>
          <a:p>
            <a:pPr marL="457200" indent="-457200" eaLnBrk="1" hangingPunct="1">
              <a:spcBef>
                <a:spcPct val="50000"/>
              </a:spcBef>
              <a:buFont typeface="Arial"/>
              <a:buChar char="•"/>
            </a:pPr>
            <a:r>
              <a:rPr lang="en-AU" altLang="en-US" dirty="0"/>
              <a:t>It is seen as an increase in oxidation number</a:t>
            </a:r>
          </a:p>
          <a:p>
            <a:pPr marL="457200" indent="-457200" eaLnBrk="1" hangingPunct="1">
              <a:spcBef>
                <a:spcPct val="50000"/>
              </a:spcBef>
              <a:buFont typeface="Arial"/>
              <a:buChar char="•"/>
            </a:pPr>
            <a:r>
              <a:rPr lang="en-AU" altLang="en-US" dirty="0"/>
              <a:t>The Species oxidised is called a reducing agent or reductant</a:t>
            </a:r>
          </a:p>
          <a:p>
            <a:pPr eaLnBrk="1" hangingPunct="1">
              <a:spcBef>
                <a:spcPct val="50000"/>
              </a:spcBef>
            </a:pPr>
            <a:r>
              <a:rPr lang="en-AU" altLang="en-US" sz="3200" dirty="0"/>
              <a:t>Reduction</a:t>
            </a:r>
          </a:p>
          <a:p>
            <a:pPr marL="457200" indent="-457200" eaLnBrk="1" hangingPunct="1">
              <a:spcBef>
                <a:spcPct val="50000"/>
              </a:spcBef>
              <a:buFont typeface="Arial"/>
              <a:buChar char="•"/>
            </a:pPr>
            <a:r>
              <a:rPr lang="en-AU" altLang="en-US" dirty="0"/>
              <a:t>a species is reduced when it gains one or more electrons</a:t>
            </a:r>
          </a:p>
          <a:p>
            <a:pPr marL="457200" indent="-457200" eaLnBrk="1" hangingPunct="1">
              <a:spcBef>
                <a:spcPct val="50000"/>
              </a:spcBef>
              <a:buFont typeface="Arial"/>
              <a:buChar char="•"/>
            </a:pPr>
            <a:r>
              <a:rPr lang="en-AU" altLang="en-US" dirty="0"/>
              <a:t>It is seen as a decrease in oxidation number</a:t>
            </a:r>
          </a:p>
          <a:p>
            <a:pPr marL="457200" indent="-457200" eaLnBrk="1" hangingPunct="1">
              <a:spcBef>
                <a:spcPct val="50000"/>
              </a:spcBef>
              <a:buFont typeface="Arial"/>
              <a:buChar char="•"/>
            </a:pPr>
            <a:r>
              <a:rPr lang="en-AU" altLang="en-US" dirty="0"/>
              <a:t>The Species reduced is called an oxidizing agent or oxidant</a:t>
            </a:r>
          </a:p>
        </p:txBody>
      </p:sp>
    </p:spTree>
    <p:extLst>
      <p:ext uri="{BB962C8B-B14F-4D97-AF65-F5344CB8AC3E}">
        <p14:creationId xmlns:p14="http://schemas.microsoft.com/office/powerpoint/2010/main" val="232001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On going work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E9BAAD-F009-47AA-87FD-872BBEE4608B}"/>
              </a:ext>
            </a:extLst>
          </p:cNvPr>
          <p:cNvSpPr txBox="1"/>
          <p:nvPr/>
        </p:nvSpPr>
        <p:spPr>
          <a:xfrm>
            <a:off x="528320" y="1920240"/>
            <a:ext cx="1097280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It is very important that you complete all of Set 10 by the end of this week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251551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Review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DA5A6F-A5BC-4629-86F4-5F7CE892B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760" y="1522572"/>
            <a:ext cx="5715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75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Review: Zinc and Copper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8EFB67-EDD7-4577-897A-2131B2A5C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45" y="1877738"/>
            <a:ext cx="10029948" cy="448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8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Review: Zinc and Copper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3CE680-E067-41D8-8829-15D0F782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573"/>
          <a:stretch/>
        </p:blipFill>
        <p:spPr>
          <a:xfrm>
            <a:off x="769711" y="1605299"/>
            <a:ext cx="10330679" cy="514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67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DBD0C9-D354-46C1-B9BC-EA3FB8EF4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963" y="0"/>
            <a:ext cx="8180203" cy="687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09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The </a:t>
            </a:r>
            <a:r>
              <a:rPr lang="en-US" sz="3200" dirty="0" err="1">
                <a:solidFill>
                  <a:schemeClr val="tx1"/>
                </a:solidFill>
              </a:rPr>
              <a:t>Daniell</a:t>
            </a:r>
            <a:r>
              <a:rPr lang="en-US" sz="3200" dirty="0">
                <a:solidFill>
                  <a:schemeClr val="tx1"/>
                </a:solidFill>
              </a:rPr>
              <a:t> cell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A412B5-F95C-4A1A-BE27-737DB4BD6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572" y="655320"/>
            <a:ext cx="8833870" cy="615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42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Galvanic cells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485962-364D-48EF-BC28-DA9BB1CD1973}"/>
              </a:ext>
            </a:extLst>
          </p:cNvPr>
          <p:cNvSpPr txBox="1"/>
          <p:nvPr/>
        </p:nvSpPr>
        <p:spPr>
          <a:xfrm>
            <a:off x="262512" y="1654672"/>
            <a:ext cx="114926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AU" sz="2800" dirty="0"/>
              <a:t>As the oxidising reagent is physically separated from the reducing agent, the transfer of electrons can take place </a:t>
            </a:r>
            <a:r>
              <a:rPr lang="en-AU" sz="2800" i="1" dirty="0"/>
              <a:t>via</a:t>
            </a:r>
            <a:r>
              <a:rPr lang="en-AU" sz="2800" dirty="0"/>
              <a:t> an external conducting medium (wire).</a:t>
            </a:r>
          </a:p>
          <a:p>
            <a:pPr marL="342900" indent="-342900">
              <a:buFont typeface="Arial"/>
              <a:buChar char="•"/>
            </a:pPr>
            <a:r>
              <a:rPr lang="en-AU" sz="2800" dirty="0"/>
              <a:t>The moving electrons forms a current that can be used to do work (</a:t>
            </a:r>
            <a:r>
              <a:rPr lang="en-AU" sz="2800" dirty="0" err="1"/>
              <a:t>eg</a:t>
            </a:r>
            <a:r>
              <a:rPr lang="en-AU" sz="2800" dirty="0"/>
              <a:t> light, motor).</a:t>
            </a:r>
          </a:p>
          <a:p>
            <a:pPr marL="342900" indent="-342900">
              <a:buFont typeface="Arial"/>
              <a:buChar char="•"/>
            </a:pPr>
            <a:r>
              <a:rPr lang="en-AU" sz="2800" dirty="0"/>
              <a:t>A salt bridge is required to complete the electrical circuit and maintain the neutrality of each half cell.</a:t>
            </a:r>
          </a:p>
          <a:p>
            <a:pPr marL="342900" indent="-342900">
              <a:buFont typeface="Arial"/>
              <a:buChar char="•"/>
            </a:pPr>
            <a:r>
              <a:rPr lang="en-AU" sz="2800" dirty="0"/>
              <a:t>The current in the salt bridge is due to the moving anions and cations.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2C35AA-67F3-489C-8F82-3344D319F783}"/>
              </a:ext>
            </a:extLst>
          </p:cNvPr>
          <p:cNvSpPr txBox="1"/>
          <p:nvPr/>
        </p:nvSpPr>
        <p:spPr>
          <a:xfrm>
            <a:off x="1885572" y="5339029"/>
            <a:ext cx="788935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Galvanic cells convert chemical potential energy into electrical energy</a:t>
            </a:r>
            <a:endParaRPr lang="en-AU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635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1529</Words>
  <Application>Microsoft Office PowerPoint</Application>
  <PresentationFormat>Widescreen</PresentationFormat>
  <Paragraphs>166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Barnes</dc:creator>
  <cp:lastModifiedBy>Alison Barnes</cp:lastModifiedBy>
  <cp:revision>25</cp:revision>
  <cp:lastPrinted>2021-05-02T15:05:22Z</cp:lastPrinted>
  <dcterms:created xsi:type="dcterms:W3CDTF">2021-01-31T07:33:31Z</dcterms:created>
  <dcterms:modified xsi:type="dcterms:W3CDTF">2022-04-25T15:06:04Z</dcterms:modified>
</cp:coreProperties>
</file>